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14" r:id="rId2"/>
    <p:sldId id="340" r:id="rId3"/>
    <p:sldId id="409" r:id="rId4"/>
    <p:sldId id="413" r:id="rId5"/>
    <p:sldId id="407" r:id="rId6"/>
    <p:sldId id="414" r:id="rId7"/>
    <p:sldId id="422" r:id="rId8"/>
    <p:sldId id="360" r:id="rId9"/>
    <p:sldId id="398" r:id="rId10"/>
    <p:sldId id="415" r:id="rId11"/>
    <p:sldId id="416" r:id="rId12"/>
    <p:sldId id="356" r:id="rId13"/>
    <p:sldId id="410" r:id="rId14"/>
    <p:sldId id="345" r:id="rId15"/>
    <p:sldId id="417" r:id="rId16"/>
    <p:sldId id="419" r:id="rId17"/>
    <p:sldId id="418" r:id="rId18"/>
    <p:sldId id="354" r:id="rId19"/>
    <p:sldId id="363" r:id="rId20"/>
    <p:sldId id="388" r:id="rId21"/>
    <p:sldId id="421" r:id="rId22"/>
    <p:sldId id="411" r:id="rId23"/>
    <p:sldId id="361" r:id="rId24"/>
    <p:sldId id="367" r:id="rId25"/>
    <p:sldId id="423" r:id="rId26"/>
    <p:sldId id="424" r:id="rId27"/>
    <p:sldId id="389" r:id="rId28"/>
    <p:sldId id="352" r:id="rId29"/>
    <p:sldId id="420" r:id="rId30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98B954"/>
    <a:srgbClr val="BE4B48"/>
    <a:srgbClr val="008E40"/>
    <a:srgbClr val="CC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94C1C-B32C-4144-AF18-7CC30D0CEEE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6FC1-F0DB-4788-9744-8099DA8BC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83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C86C233-31F1-4A57-89AD-960546474A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670C16-3103-4A1A-98EE-D56E5692451F}" type="slidenum">
              <a:rPr lang="it-IT" altLang="it-IT" sz="1300" smtClean="0"/>
              <a:pPr>
                <a:spcBef>
                  <a:spcPct val="0"/>
                </a:spcBef>
              </a:pPr>
              <a:t>25</a:t>
            </a:fld>
            <a:endParaRPr lang="it-IT" altLang="it-IT" sz="13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3FFC89A-E6DE-4FCE-856D-9E2F031C3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877FF49-B741-4266-BAFB-A8B1AEC8F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87C26D76-A2CB-44EC-B5FD-A28D2F0470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  <a:tab pos="2986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9AA6CB-71B5-424C-B510-5D08706B6843}" type="slidenum">
              <a:rPr lang="it-IT" altLang="it-IT" sz="1300" smtClean="0"/>
              <a:pPr>
                <a:spcBef>
                  <a:spcPct val="0"/>
                </a:spcBef>
              </a:pPr>
              <a:t>26</a:t>
            </a:fld>
            <a:endParaRPr lang="it-IT" altLang="it-IT" sz="13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0F8CE64-A1D6-4C05-A5B5-703ECC8C4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21B7CEF-79CA-4231-9CCC-0DA174169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1B82-3C0B-4DE0-8FEB-B58CD1099B71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0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4A52-65CC-4A84-91D2-83496C769A9B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1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44F1-8506-4FC7-9015-637787043588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13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19B-684B-4F4A-8540-EF6F9213254C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2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661-7BC6-4A33-A074-E04B86C5BA4D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2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0948-9E71-4C4B-953C-C40303DED92D}" type="datetime1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44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B478-A1CB-4171-AABC-6D61070AAD41}" type="datetime1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7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B5A5-8000-4408-A523-EF4F7148B351}" type="datetime1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39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0C3B-6D2B-4D63-B014-02044B9D3D7A}" type="datetime1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39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DC7B-7B56-42A0-B10F-26B30667635B}" type="datetime1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90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E3A7-C27A-40FE-A3BB-B127FF4982D5}" type="datetime1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Conferenza delle Regioni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55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1DF8-E611-4962-BE5A-C23568C14230}" type="datetime1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Conferenza delle Regioni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BA28-7828-4C19-BB62-369093F99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8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3902" y="1107691"/>
            <a:ext cx="7336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rgbClr val="4A7EBB"/>
                </a:solidFill>
                <a:latin typeface="+mj-lt"/>
              </a:rPr>
              <a:t>Audizione sul </a:t>
            </a:r>
            <a:r>
              <a:rPr lang="it-IT" sz="3000" b="1" i="1" dirty="0" err="1">
                <a:solidFill>
                  <a:srgbClr val="4A7EBB"/>
                </a:solidFill>
                <a:latin typeface="+mj-lt"/>
              </a:rPr>
              <a:t>ddl</a:t>
            </a:r>
            <a:r>
              <a:rPr lang="it-IT" sz="3000" b="1" i="1" dirty="0">
                <a:solidFill>
                  <a:srgbClr val="4A7EBB"/>
                </a:solidFill>
                <a:latin typeface="+mj-lt"/>
              </a:rPr>
              <a:t> bilancio di previsione dello Stato per l'anno finanziario 2020 e </a:t>
            </a:r>
          </a:p>
          <a:p>
            <a:pPr algn="ctr"/>
            <a:r>
              <a:rPr lang="it-IT" sz="3000" b="1" i="1" dirty="0">
                <a:solidFill>
                  <a:srgbClr val="4A7EBB"/>
                </a:solidFill>
                <a:latin typeface="+mj-lt"/>
              </a:rPr>
              <a:t>bilancio pluriennale per il triennio 2020-2022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34072" y="5661248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Roma, 11 novembre 2019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9776" y="4413515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 Commissione Bilancio del Senato della Repubblica </a:t>
            </a:r>
          </a:p>
          <a:p>
            <a:pPr algn="ctr"/>
            <a:r>
              <a:rPr lang="it-IT" sz="2200" b="1" dirty="0"/>
              <a:t>unitamente alla Commissione Bilancio della Camera dei deputati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6692" y="2617718"/>
            <a:ext cx="772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/>
              <a:t>Conferenza delle Regioni e </a:t>
            </a:r>
          </a:p>
          <a:p>
            <a:pPr algn="ctr"/>
            <a:r>
              <a:rPr lang="it-IT" sz="3000" b="1" i="1"/>
              <a:t>delle Province </a:t>
            </a:r>
            <a:r>
              <a:rPr lang="it-IT" sz="3000" b="1" i="1" dirty="0"/>
              <a:t>autonome</a:t>
            </a:r>
            <a:endParaRPr lang="it-IT" sz="300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D21EF-BFF4-4E2F-8F99-7AEE7EE9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2FCA859-1D73-40A1-911A-66678361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55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9AAD023D-B068-4747-92FB-2F9D607AB265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FE4683-C301-416B-9346-7A87174CE912}"/>
              </a:ext>
            </a:extLst>
          </p:cNvPr>
          <p:cNvSpPr txBox="1"/>
          <p:nvPr/>
        </p:nvSpPr>
        <p:spPr>
          <a:xfrm>
            <a:off x="522858" y="838530"/>
            <a:ext cx="8077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</a:rPr>
              <a:t>Accordi in Conferenza Stato–Regioni 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del 15 ottobre 2018 e del 10 ottobre 2019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2B3C43-C057-42C7-8E7A-973F005F97C4}"/>
              </a:ext>
            </a:extLst>
          </p:cNvPr>
          <p:cNvSpPr/>
          <p:nvPr/>
        </p:nvSpPr>
        <p:spPr>
          <a:xfrm>
            <a:off x="1332395" y="2206733"/>
            <a:ext cx="6845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Realizzazione dell'obiettivo di finanza pubblica richiesto alle RSO dalla manovra nonostante un peggioramento degli obiettivi per lo Stato.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328CAC-966A-4CD9-A2F1-E2E99C05A9C5}"/>
              </a:ext>
            </a:extLst>
          </p:cNvPr>
          <p:cNvSpPr/>
          <p:nvPr/>
        </p:nvSpPr>
        <p:spPr>
          <a:xfrm>
            <a:off x="1332396" y="4640268"/>
            <a:ext cx="6887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Sblocco dell’utilizzo dell’avanzo di amministrazione dal 2021 in attuazione delle sentenze della Corte Costituzionale n. 247/2017 e n.101/2018.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594CC2-2CBD-426B-8D90-FF3D97BE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EB96C-427E-48AF-9F40-A6BA38C3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10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CFD9C1-189C-4AB0-BA83-51EEF1C1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28726" y="2287846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367348-383E-45D1-B2FC-1E092A1E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70547" y="4753089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4C01F8-B583-4EFF-A024-08B6DEDE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16" y="2901125"/>
            <a:ext cx="6845810" cy="908282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D0BCE169-633D-41D1-8C1C-3ADDF3D1AFF8}"/>
              </a:ext>
            </a:extLst>
          </p:cNvPr>
          <p:cNvSpPr/>
          <p:nvPr/>
        </p:nvSpPr>
        <p:spPr>
          <a:xfrm>
            <a:off x="7541846" y="3576605"/>
            <a:ext cx="678180" cy="25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480D1C2-0D5C-497D-80D6-BDAA93CF97E4}"/>
              </a:ext>
            </a:extLst>
          </p:cNvPr>
          <p:cNvSpPr/>
          <p:nvPr/>
        </p:nvSpPr>
        <p:spPr>
          <a:xfrm>
            <a:off x="1300572" y="3829927"/>
            <a:ext cx="691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Per le RSO l’equilibrio di bilancio in termini strutturali è già previsto dalla legge di stabilità 2015.</a:t>
            </a:r>
          </a:p>
        </p:txBody>
      </p:sp>
    </p:spTree>
    <p:extLst>
      <p:ext uri="{BB962C8B-B14F-4D97-AF65-F5344CB8AC3E}">
        <p14:creationId xmlns:p14="http://schemas.microsoft.com/office/powerpoint/2010/main" val="138493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9AAD023D-B068-4747-92FB-2F9D607AB265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FE4683-C301-416B-9346-7A87174CE912}"/>
              </a:ext>
            </a:extLst>
          </p:cNvPr>
          <p:cNvSpPr txBox="1"/>
          <p:nvPr/>
        </p:nvSpPr>
        <p:spPr>
          <a:xfrm>
            <a:off x="522858" y="838530"/>
            <a:ext cx="8077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</a:rPr>
              <a:t>Accordi in Conferenza Stato–Regioni 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del 15 ottobre 2018 e del 10 ottobre 2019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2B3C43-C057-42C7-8E7A-973F005F97C4}"/>
              </a:ext>
            </a:extLst>
          </p:cNvPr>
          <p:cNvSpPr/>
          <p:nvPr/>
        </p:nvSpPr>
        <p:spPr>
          <a:xfrm>
            <a:off x="1332395" y="2216999"/>
            <a:ext cx="6845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Differimento della data per conseguire l’Intesa Patto della Salute 2019–21 così da salvaguardare l’incremento delle risorse già previste a legislazione vigente per il fabbisogno sanitario nazionale (+2 miliardi di euro nel 2020).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328CAC-966A-4CD9-A2F1-E2E99C05A9C5}"/>
              </a:ext>
            </a:extLst>
          </p:cNvPr>
          <p:cNvSpPr/>
          <p:nvPr/>
        </p:nvSpPr>
        <p:spPr>
          <a:xfrm>
            <a:off x="1332396" y="3667135"/>
            <a:ext cx="6887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Ulteriore incremento di 2 miliardi di euro del programma pluriennale di ristrutturazione edilizia sanitaria e di ammodernamento tecnologico così da incrementare il programma a 30 miliardi di euro.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594CC2-2CBD-426B-8D90-FF3D97BE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EB96C-427E-48AF-9F40-A6BA38C3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11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CFD9C1-189C-4AB0-BA83-51EEF1C1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28726" y="2298112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367348-383E-45D1-B2FC-1E092A1E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88588" y="3750117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CDAE3171-C3C1-48C9-8BC1-8497D35B1FDA}"/>
              </a:ext>
            </a:extLst>
          </p:cNvPr>
          <p:cNvSpPr/>
          <p:nvPr/>
        </p:nvSpPr>
        <p:spPr>
          <a:xfrm>
            <a:off x="1332395" y="4870901"/>
            <a:ext cx="688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Anticipo al 2020 della possibilità di utilizzare l’avanzo di amministrazione e il fondo pluriennale vincolato di entrata e di spesa.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8C1A1A3-27A7-416F-8E93-F4F53879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88588" y="4923655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2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1795" y="831106"/>
            <a:ext cx="7673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</a:rPr>
              <a:t>I risultati dell’Accordo in Stato–Regioni del 15 ottobre 2018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9A05B77-0B19-485A-80BA-A6A9FBE7794D}"/>
              </a:ext>
            </a:extLst>
          </p:cNvPr>
          <p:cNvSpPr/>
          <p:nvPr/>
        </p:nvSpPr>
        <p:spPr>
          <a:xfrm>
            <a:off x="7117509" y="4495592"/>
            <a:ext cx="1091027" cy="30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4D97D9-90BA-4C74-8A37-6ADD90781547}"/>
              </a:ext>
            </a:extLst>
          </p:cNvPr>
          <p:cNvSpPr txBox="1"/>
          <p:nvPr/>
        </p:nvSpPr>
        <p:spPr>
          <a:xfrm>
            <a:off x="756385" y="188860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Incremento degli investimenti diretti ed indiretti realizzati dalle Regioni e Provincie Autonome a seguito degli accordi Stato-Regioni: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C4B36F-8E9E-459B-B9B5-1B681669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29" y="2773735"/>
            <a:ext cx="7214955" cy="93980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A616EF-B327-4BD1-B099-0877BD0B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532427-3F49-4A51-BDF5-B9CB10FD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12</a:t>
            </a:fld>
            <a:endParaRPr lang="it-IT" dirty="0"/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3359B935-40ED-44E5-AAF9-3CD759A5D0E1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EE6352C-4F4B-436F-BD62-4E359EB05401}"/>
              </a:ext>
            </a:extLst>
          </p:cNvPr>
          <p:cNvGrpSpPr/>
          <p:nvPr/>
        </p:nvGrpSpPr>
        <p:grpSpPr>
          <a:xfrm>
            <a:off x="813429" y="3868979"/>
            <a:ext cx="7214955" cy="939800"/>
            <a:chOff x="813429" y="3560478"/>
            <a:chExt cx="7214955" cy="9398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FA70540-ACDD-4526-AC23-095388C63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429" y="3560478"/>
              <a:ext cx="7214955" cy="939800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DAC8CAE-E5B8-4EA3-9A3C-F8D3386127B9}"/>
                </a:ext>
              </a:extLst>
            </p:cNvPr>
            <p:cNvSpPr/>
            <p:nvPr/>
          </p:nvSpPr>
          <p:spPr>
            <a:xfrm>
              <a:off x="1403648" y="3645024"/>
              <a:ext cx="2088232" cy="420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FF4B734-8646-451A-A57A-9210E9B5D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10" t="11149" r="62245" b="49999"/>
            <a:stretch/>
          </p:blipFill>
          <p:spPr>
            <a:xfrm>
              <a:off x="887330" y="3700245"/>
              <a:ext cx="2016225" cy="365125"/>
            </a:xfrm>
            <a:prstGeom prst="rect">
              <a:avLst/>
            </a:prstGeom>
          </p:spPr>
        </p:pic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BE177191-E147-4F07-9206-C272B131CC99}"/>
              </a:ext>
            </a:extLst>
          </p:cNvPr>
          <p:cNvSpPr/>
          <p:nvPr/>
        </p:nvSpPr>
        <p:spPr>
          <a:xfrm>
            <a:off x="7091786" y="3403711"/>
            <a:ext cx="1091027" cy="30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04048D-339C-486A-A78D-AFC180EC94D0}"/>
              </a:ext>
            </a:extLst>
          </p:cNvPr>
          <p:cNvSpPr txBox="1"/>
          <p:nvPr/>
        </p:nvSpPr>
        <p:spPr>
          <a:xfrm>
            <a:off x="791712" y="5037288"/>
            <a:ext cx="721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L’istituzione di un Fondo per gli enti territoriali con il ruolo programmatorio delle Regioni ha sortito una crescita degli investimenti strategici.</a:t>
            </a:r>
          </a:p>
        </p:txBody>
      </p:sp>
    </p:spTree>
    <p:extLst>
      <p:ext uri="{BB962C8B-B14F-4D97-AF65-F5344CB8AC3E}">
        <p14:creationId xmlns:p14="http://schemas.microsoft.com/office/powerpoint/2010/main" val="215298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7EE59F7-8EFD-4F95-B076-614B18329686}"/>
              </a:ext>
            </a:extLst>
          </p:cNvPr>
          <p:cNvSpPr txBox="1"/>
          <p:nvPr/>
        </p:nvSpPr>
        <p:spPr>
          <a:xfrm>
            <a:off x="644495" y="1050190"/>
            <a:ext cx="7887945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Il Ddl Bilancio 2020-22 suddivide il Fondo per gli enti territoriali in innumerevoli quote (soprattutto per i comuni) ed in diverse misure e finalizzazioni. Proponiamo di recuperare il metodo della </a:t>
            </a:r>
            <a:r>
              <a:rPr lang="it-IT" dirty="0">
                <a:solidFill>
                  <a:srgbClr val="002060"/>
                </a:solidFill>
              </a:rPr>
              <a:t>programmazione degli investimenti previsti </a:t>
            </a:r>
            <a:r>
              <a:rPr lang="it-IT" dirty="0"/>
              <a:t>sulla base di priorità territoriali già sperimentata con successo nel 2019.</a:t>
            </a:r>
            <a:endParaRPr lang="it-IT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5E707B-0BD4-4011-8543-0E4C80274D5E}"/>
              </a:ext>
            </a:extLst>
          </p:cNvPr>
          <p:cNvSpPr txBox="1"/>
          <p:nvPr/>
        </p:nvSpPr>
        <p:spPr>
          <a:xfrm>
            <a:off x="4223332" y="2928468"/>
            <a:ext cx="216705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La programmazione  introdotta con la Legge di Bilancio nel primo anno prevede </a:t>
            </a:r>
            <a:r>
              <a:rPr lang="it-IT" sz="1600" b="1" dirty="0">
                <a:solidFill>
                  <a:srgbClr val="C00000"/>
                </a:solidFill>
              </a:rPr>
              <a:t>una realizzazione pari ad un quinto dell’importo stanziato</a:t>
            </a:r>
            <a:r>
              <a:rPr lang="it-IT" sz="1600" dirty="0">
                <a:solidFill>
                  <a:srgbClr val="C00000"/>
                </a:solidFill>
              </a:rPr>
              <a:t> </a:t>
            </a:r>
            <a:r>
              <a:rPr lang="it-IT" sz="1600" dirty="0"/>
              <a:t>mentre nei primi tre anni stima un indebitamento netto al di sotto della metà.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F39495D2-1323-4795-9DC7-140010FA4503}"/>
              </a:ext>
            </a:extLst>
          </p:cNvPr>
          <p:cNvSpPr/>
          <p:nvPr/>
        </p:nvSpPr>
        <p:spPr>
          <a:xfrm>
            <a:off x="4777551" y="5651633"/>
            <a:ext cx="1007031" cy="4496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CAFC19A-CE22-48DD-99C7-55FEA31BC70F}"/>
              </a:ext>
            </a:extLst>
          </p:cNvPr>
          <p:cNvGrpSpPr/>
          <p:nvPr/>
        </p:nvGrpSpPr>
        <p:grpSpPr>
          <a:xfrm>
            <a:off x="649349" y="2305273"/>
            <a:ext cx="3339769" cy="4254590"/>
            <a:chOff x="607916" y="2513274"/>
            <a:chExt cx="3339769" cy="425459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FAC0119-AD80-4249-A6AB-5D4DB24D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916" y="2513274"/>
              <a:ext cx="3339769" cy="425459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0F97410-237B-4E6E-9A8B-98EB86A3CFEE}"/>
                </a:ext>
              </a:extLst>
            </p:cNvPr>
            <p:cNvSpPr txBox="1"/>
            <p:nvPr/>
          </p:nvSpPr>
          <p:spPr>
            <a:xfrm>
              <a:off x="3563888" y="3140968"/>
              <a:ext cx="383796" cy="203132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C64BE76-21B3-40D9-A821-A935B7C585A8}"/>
                </a:ext>
              </a:extLst>
            </p:cNvPr>
            <p:cNvSpPr txBox="1"/>
            <p:nvPr/>
          </p:nvSpPr>
          <p:spPr>
            <a:xfrm>
              <a:off x="3563888" y="6309320"/>
              <a:ext cx="383796" cy="26161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sz="1100" dirty="0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5BFADB5-9262-4D33-A10C-E6ABF864A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5"/>
          <a:stretch/>
        </p:blipFill>
        <p:spPr>
          <a:xfrm>
            <a:off x="6624605" y="2305272"/>
            <a:ext cx="1578436" cy="4254591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B5FDD23F-8C76-422D-96AC-FA5AD6B32A14}"/>
              </a:ext>
            </a:extLst>
          </p:cNvPr>
          <p:cNvSpPr/>
          <p:nvPr/>
        </p:nvSpPr>
        <p:spPr>
          <a:xfrm>
            <a:off x="6545779" y="6381800"/>
            <a:ext cx="446559" cy="175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2951AA3-34F2-42BC-B617-D78B53014C5C}"/>
              </a:ext>
            </a:extLst>
          </p:cNvPr>
          <p:cNvSpPr txBox="1"/>
          <p:nvPr/>
        </p:nvSpPr>
        <p:spPr>
          <a:xfrm>
            <a:off x="7776733" y="2928468"/>
            <a:ext cx="409444" cy="20313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B161DDF-82D3-42CA-9DAC-849D23B986A8}"/>
              </a:ext>
            </a:extLst>
          </p:cNvPr>
          <p:cNvSpPr txBox="1"/>
          <p:nvPr/>
        </p:nvSpPr>
        <p:spPr>
          <a:xfrm>
            <a:off x="7762969" y="6111921"/>
            <a:ext cx="383796" cy="2616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sz="1100" dirty="0"/>
          </a:p>
        </p:txBody>
      </p:sp>
      <p:sp>
        <p:nvSpPr>
          <p:cNvPr id="17" name="Titolo 2">
            <a:extLst>
              <a:ext uri="{FF2B5EF4-FFF2-40B4-BE49-F238E27FC236}">
                <a16:creationId xmlns:a16="http://schemas.microsoft.com/office/drawing/2014/main" id="{DBDE8FD3-3316-4C48-A359-91C4902B864D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E18346F1-AA68-4F9F-BFD3-41C28078E8E7}"/>
              </a:ext>
            </a:extLst>
          </p:cNvPr>
          <p:cNvSpPr/>
          <p:nvPr/>
        </p:nvSpPr>
        <p:spPr>
          <a:xfrm>
            <a:off x="2354264" y="6366049"/>
            <a:ext cx="462623" cy="196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D252AD-8357-4D6B-99E9-F6CB9139FBF0}"/>
              </a:ext>
            </a:extLst>
          </p:cNvPr>
          <p:cNvSpPr txBox="1"/>
          <p:nvPr/>
        </p:nvSpPr>
        <p:spPr>
          <a:xfrm>
            <a:off x="8281868" y="6453336"/>
            <a:ext cx="39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9157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/>
          <p:cNvSpPr>
            <a:spLocks noChangeArrowheads="1"/>
          </p:cNvSpPr>
          <p:nvPr/>
        </p:nvSpPr>
        <p:spPr bwMode="auto">
          <a:xfrm>
            <a:off x="665163" y="1971913"/>
            <a:ext cx="8021637" cy="3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altLang="it-IT" sz="24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Priorità delle Regioni per la crescita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8400" y="2293886"/>
            <a:ext cx="7907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Sanità: nuovo patto salute, FSN e investimenti 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Trasporti, mobilità e infrastrutture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Programmazione europea e il fondo sviluppo e coesione 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Ristrutturazione del debito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Sviluppo sostenibile: infrastrutture e governo del territorio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Ambiente e </a:t>
            </a:r>
            <a:r>
              <a:rPr lang="it-IT" sz="2000" b="1" i="1" dirty="0">
                <a:solidFill>
                  <a:srgbClr val="002060"/>
                </a:solidFill>
              </a:rPr>
              <a:t>green economy 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Misure di perequazione e coesione per l’insularità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Giochi olimpici e paraolimpici invernali 2026</a:t>
            </a:r>
          </a:p>
          <a:p>
            <a:pPr marL="342900" indent="-3429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Istituzionale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98072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Le Regioni chiedono di condividere con il Governo le priorità che necessitano di una risoluzione organica nell’arco pluriennale per dare fondamento e stabilità alla crescita del Paese… </a:t>
            </a:r>
            <a:r>
              <a:rPr lang="it-IT" sz="1600" b="1" dirty="0">
                <a:solidFill>
                  <a:srgbClr val="C00000"/>
                </a:solidFill>
              </a:rPr>
              <a:t>nel solco della leale collaborazione e attraverso Accordi fra Stato e Regioni che già hanno sortito i primi effetti positivi.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7600701-6A7F-43A9-B2F4-D4E1B7FE50AE}"/>
              </a:ext>
            </a:extLst>
          </p:cNvPr>
          <p:cNvSpPr/>
          <p:nvPr/>
        </p:nvSpPr>
        <p:spPr>
          <a:xfrm>
            <a:off x="608056" y="5047566"/>
            <a:ext cx="7986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SzPct val="130000"/>
              <a:buFont typeface="Wingdings" panose="05000000000000000000" pitchFamily="2" charset="2"/>
              <a:buChar char="ü"/>
            </a:pPr>
            <a:r>
              <a:rPr lang="it-IT" sz="1600" b="1" dirty="0">
                <a:ea typeface="Calibri" panose="020F0502020204030204" pitchFamily="34" charset="0"/>
              </a:rPr>
              <a:t>indirizzare e programmare la spesa delle Regioni verso investimenti pluriennali così da consolidare la crescita del Paese sulla base di una collaborazione interistituzionale a livello regionale (con ANCI e UPI)</a:t>
            </a:r>
            <a:endParaRPr lang="it-IT" sz="1600" b="1" dirty="0"/>
          </a:p>
          <a:p>
            <a:pPr marL="285750" indent="-285750">
              <a:buClr>
                <a:srgbClr val="002060"/>
              </a:buClr>
              <a:buSzPct val="130000"/>
              <a:buFont typeface="Wingdings" panose="05000000000000000000" pitchFamily="2" charset="2"/>
              <a:buChar char="ü"/>
            </a:pPr>
            <a:r>
              <a:rPr lang="it-IT" sz="1600" b="1" dirty="0">
                <a:ea typeface="Calibri" panose="020F0502020204030204" pitchFamily="34" charset="0"/>
              </a:rPr>
              <a:t>salvaguardare l'obiettivo di finanza pubblica richiesto dalla manovra</a:t>
            </a:r>
          </a:p>
          <a:p>
            <a:pPr marL="285750" indent="-285750">
              <a:buClr>
                <a:srgbClr val="002060"/>
              </a:buClr>
              <a:buSzPct val="130000"/>
              <a:buFont typeface="Wingdings" panose="05000000000000000000" pitchFamily="2" charset="2"/>
              <a:buChar char="ü"/>
            </a:pPr>
            <a:r>
              <a:rPr lang="it-IT" sz="1600" b="1" dirty="0">
                <a:ea typeface="Calibri" panose="020F0502020204030204" pitchFamily="34" charset="0"/>
              </a:rPr>
              <a:t>salvaguardare i trasferimenti sulle politiche sociali, diritto all’istruzione, sanità e TPL</a:t>
            </a:r>
            <a:endParaRPr lang="it-IT" sz="16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08CFBA-59FC-4666-8409-360D81CD73E7}"/>
              </a:ext>
            </a:extLst>
          </p:cNvPr>
          <p:cNvSpPr/>
          <p:nvPr/>
        </p:nvSpPr>
        <p:spPr>
          <a:xfrm>
            <a:off x="2339752" y="4709012"/>
            <a:ext cx="2626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… perseguendo queste linee: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FF3C20-C741-4333-98D1-BF6FA6BD10C5}"/>
              </a:ext>
            </a:extLst>
          </p:cNvPr>
          <p:cNvSpPr txBox="1"/>
          <p:nvPr/>
        </p:nvSpPr>
        <p:spPr>
          <a:xfrm>
            <a:off x="8898923" y="693690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0E2683-B3D4-4B47-9ED7-FBC087D4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2297EF6-3362-4B86-9D35-59FA7CEA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14</a:t>
            </a:fld>
            <a:endParaRPr lang="it-IT"/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23A50788-9318-4A44-AEC9-56A307C31BD4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</p:spTree>
    <p:extLst>
      <p:ext uri="{BB962C8B-B14F-4D97-AF65-F5344CB8AC3E}">
        <p14:creationId xmlns:p14="http://schemas.microsoft.com/office/powerpoint/2010/main" val="162412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703138" y="1420604"/>
            <a:ext cx="74888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latin typeface="+mn-lt"/>
                <a:cs typeface="Arial" charset="0"/>
              </a:rPr>
              <a:t>Il livello complessivo della spesa della Pubblica Amministrazione nelle funzioni primarie sopra richiamate è passato in termini reali </a:t>
            </a:r>
            <a:r>
              <a:rPr lang="it-IT" altLang="it-IT" sz="1800" b="1" dirty="0">
                <a:solidFill>
                  <a:srgbClr val="C00000"/>
                </a:solidFill>
                <a:latin typeface="+mn-lt"/>
                <a:cs typeface="Arial" charset="0"/>
              </a:rPr>
              <a:t>da 226 miliardi del 2009 a 194 miliardi nel 2017 (-14%)</a:t>
            </a:r>
            <a:r>
              <a:rPr lang="it-IT" altLang="it-IT" sz="1800" b="1" dirty="0">
                <a:latin typeface="+mn-lt"/>
                <a:cs typeface="Arial" charset="0"/>
              </a:rPr>
              <a:t>.</a:t>
            </a:r>
            <a:endParaRPr lang="it-IT" altLang="it-IT" sz="18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E139CF-F227-47AC-A070-8871A278AB5E}"/>
              </a:ext>
            </a:extLst>
          </p:cNvPr>
          <p:cNvSpPr/>
          <p:nvPr/>
        </p:nvSpPr>
        <p:spPr>
          <a:xfrm>
            <a:off x="919270" y="6150496"/>
            <a:ext cx="7272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Fonte: elaborazioni su dati Istat, milioni di euro in termini reali, anno di riferimento 2010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548C6EB-0C8E-435D-8BBB-C6B4E19A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t="22783" r="1318" b="5943"/>
          <a:stretch/>
        </p:blipFill>
        <p:spPr>
          <a:xfrm>
            <a:off x="1002161" y="2852936"/>
            <a:ext cx="7139678" cy="319085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E4590-5E0B-4B66-A0F7-1A782A36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F585A6-896E-41BE-9D78-E0203EA7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15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E8A6174-4BBE-40C8-BC13-1113480AD8D6}"/>
              </a:ext>
            </a:extLst>
          </p:cNvPr>
          <p:cNvSpPr/>
          <p:nvPr/>
        </p:nvSpPr>
        <p:spPr>
          <a:xfrm>
            <a:off x="-1" y="814207"/>
            <a:ext cx="9160533" cy="45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Spesa per istruzione, sanità e trasporti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2BC7128-9EDB-46EC-AE6E-075CE9D0088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</p:spTree>
    <p:extLst>
      <p:ext uri="{BB962C8B-B14F-4D97-AF65-F5344CB8AC3E}">
        <p14:creationId xmlns:p14="http://schemas.microsoft.com/office/powerpoint/2010/main" val="123266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919269" y="1313473"/>
            <a:ext cx="76851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latin typeface="+mn-lt"/>
                <a:cs typeface="Arial" charset="0"/>
              </a:rPr>
              <a:t>Il contributo richiesto alle Autonomie territoriali per il miglioramento dei saldi di finanza pubblica ha inciso sulla capacità di assicurare il livello essenziale di prestazioni nelle funzioni di competenza regionale e locale, tra cui la Sanità, Assistenza Sociale e TPL A livello di PA, il</a:t>
            </a:r>
            <a:r>
              <a:rPr lang="it-IT" altLang="it-IT" sz="1800" b="1" dirty="0">
                <a:solidFill>
                  <a:srgbClr val="C00000"/>
                </a:solidFill>
                <a:latin typeface="+mn-lt"/>
                <a:cs typeface="Arial" charset="0"/>
              </a:rPr>
              <a:t> calo maggiore si riscontra nella funzione dei trasporti -34%, seguita dall’Istruzione con un -15%. La sanità è calata del 7%.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E4590-5E0B-4B66-A0F7-1A782A36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F585A6-896E-41BE-9D78-E0203EA7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16</a:t>
            </a:fld>
            <a:endParaRPr lang="it-IT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2BC7128-9EDB-46EC-AE6E-075CE9D0088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C6F8A26-580F-4976-B609-2A193472B0EF}"/>
              </a:ext>
            </a:extLst>
          </p:cNvPr>
          <p:cNvSpPr/>
          <p:nvPr/>
        </p:nvSpPr>
        <p:spPr>
          <a:xfrm>
            <a:off x="919270" y="6150496"/>
            <a:ext cx="7272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Fonte: elaborazioni su dati Istat, milioni di euro in termini reali, anno di riferimento 2010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B522C1B6-4E56-4368-B9D1-CDC604F563CD}"/>
              </a:ext>
            </a:extLst>
          </p:cNvPr>
          <p:cNvGrpSpPr/>
          <p:nvPr/>
        </p:nvGrpSpPr>
        <p:grpSpPr>
          <a:xfrm>
            <a:off x="1713387" y="2827964"/>
            <a:ext cx="5684466" cy="3337333"/>
            <a:chOff x="1604518" y="2837370"/>
            <a:chExt cx="5684466" cy="3337333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576B0ED6-573A-4E3A-A585-62FE683FD86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1" t="16624" r="21496" b="10434"/>
            <a:stretch/>
          </p:blipFill>
          <p:spPr bwMode="auto">
            <a:xfrm>
              <a:off x="1604518" y="2837370"/>
              <a:ext cx="5684466" cy="3337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99A1820-77DE-4349-BF20-633DC9E833F1}"/>
                </a:ext>
              </a:extLst>
            </p:cNvPr>
            <p:cNvSpPr txBox="1"/>
            <p:nvPr/>
          </p:nvSpPr>
          <p:spPr>
            <a:xfrm>
              <a:off x="6183495" y="3321469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BE4B48"/>
                  </a:solidFill>
                </a:rPr>
                <a:t>-7%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52730BF-C713-491C-9B1E-15BC59DC5F11}"/>
                </a:ext>
              </a:extLst>
            </p:cNvPr>
            <p:cNvSpPr txBox="1"/>
            <p:nvPr/>
          </p:nvSpPr>
          <p:spPr>
            <a:xfrm>
              <a:off x="5553970" y="3327516"/>
              <a:ext cx="7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BE4B48"/>
                  </a:solidFill>
                </a:rPr>
                <a:t>sanità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5D31B3D-85AB-4F0C-84A8-5BAE3E79F5D3}"/>
                </a:ext>
              </a:extLst>
            </p:cNvPr>
            <p:cNvSpPr txBox="1"/>
            <p:nvPr/>
          </p:nvSpPr>
          <p:spPr>
            <a:xfrm>
              <a:off x="6083600" y="4260985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4A7EBB"/>
                  </a:solidFill>
                </a:rPr>
                <a:t>-15%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AA34CC7-F035-4633-B150-1E4B2756FFB0}"/>
                </a:ext>
              </a:extLst>
            </p:cNvPr>
            <p:cNvSpPr txBox="1"/>
            <p:nvPr/>
          </p:nvSpPr>
          <p:spPr>
            <a:xfrm>
              <a:off x="5057315" y="4251905"/>
              <a:ext cx="1124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4A7EBB"/>
                  </a:solidFill>
                </a:rPr>
                <a:t>istruzione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70FA44F-DF67-471A-8F6E-C5E4729D2874}"/>
                </a:ext>
              </a:extLst>
            </p:cNvPr>
            <p:cNvSpPr txBox="1"/>
            <p:nvPr/>
          </p:nvSpPr>
          <p:spPr>
            <a:xfrm>
              <a:off x="6094801" y="4996589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98B954"/>
                  </a:solidFill>
                </a:rPr>
                <a:t>-34%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CAB9D23-DDF4-427D-BA48-B6A23E664F53}"/>
                </a:ext>
              </a:extLst>
            </p:cNvPr>
            <p:cNvSpPr txBox="1"/>
            <p:nvPr/>
          </p:nvSpPr>
          <p:spPr>
            <a:xfrm>
              <a:off x="5220072" y="4984935"/>
              <a:ext cx="1011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98B954"/>
                  </a:solidFill>
                </a:rPr>
                <a:t>trasporti</a:t>
              </a:r>
            </a:p>
          </p:txBody>
        </p: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E463AA4E-C1CA-4BB7-A2D4-42DB02DAFC2C}"/>
              </a:ext>
            </a:extLst>
          </p:cNvPr>
          <p:cNvSpPr/>
          <p:nvPr/>
        </p:nvSpPr>
        <p:spPr>
          <a:xfrm>
            <a:off x="-1" y="814207"/>
            <a:ext cx="9160533" cy="45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Spesa per istruzione, sanità e trasporti</a:t>
            </a:r>
          </a:p>
        </p:txBody>
      </p:sp>
    </p:spTree>
    <p:extLst>
      <p:ext uri="{BB962C8B-B14F-4D97-AF65-F5344CB8AC3E}">
        <p14:creationId xmlns:p14="http://schemas.microsoft.com/office/powerpoint/2010/main" val="224900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A144602-DDA5-468D-AF7C-285980C9F938}"/>
              </a:ext>
            </a:extLst>
          </p:cNvPr>
          <p:cNvSpPr/>
          <p:nvPr/>
        </p:nvSpPr>
        <p:spPr>
          <a:xfrm>
            <a:off x="590872" y="1788804"/>
            <a:ext cx="2314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Anche in rapporto al PIL la Sanità, Assistenza Sociale e Trasporti scende dal 14,3% al 12,1%. </a:t>
            </a:r>
            <a:r>
              <a:rPr lang="it-IT" b="1" dirty="0">
                <a:solidFill>
                  <a:srgbClr val="C00000"/>
                </a:solidFill>
              </a:rPr>
              <a:t>La spesa in sanità è calata dal 6,86% al 6,32%.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1DA5E-593A-46E3-96B3-62F0EF4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EB5A3A-EB97-49CA-B328-ACECAA46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17</a:t>
            </a:fld>
            <a:endParaRPr lang="it-IT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5BDB8ED4-634D-4B99-9F29-456A47DA3267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6583B86-2783-45CC-B832-D5CE4E35DE58}"/>
              </a:ext>
            </a:extLst>
          </p:cNvPr>
          <p:cNvSpPr/>
          <p:nvPr/>
        </p:nvSpPr>
        <p:spPr>
          <a:xfrm>
            <a:off x="-21415" y="831106"/>
            <a:ext cx="9143999" cy="45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Fabbisogno sanitario nazionale in rapporto al PIL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2754103-F904-4EE5-8B23-252074A1EA7F}"/>
              </a:ext>
            </a:extLst>
          </p:cNvPr>
          <p:cNvSpPr/>
          <p:nvPr/>
        </p:nvSpPr>
        <p:spPr>
          <a:xfrm>
            <a:off x="919270" y="6150496"/>
            <a:ext cx="7272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Fonte: elaborazioni su dati Istat, milioni di euro in termini reali, anno di riferimento 2010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F90F02A-777B-4EA4-8BA3-C6FD1364D8CE}"/>
              </a:ext>
            </a:extLst>
          </p:cNvPr>
          <p:cNvGrpSpPr/>
          <p:nvPr/>
        </p:nvGrpSpPr>
        <p:grpSpPr>
          <a:xfrm>
            <a:off x="2905379" y="1303825"/>
            <a:ext cx="5915093" cy="3678904"/>
            <a:chOff x="2771707" y="1453312"/>
            <a:chExt cx="5915093" cy="3516130"/>
          </a:xfrm>
        </p:grpSpPr>
        <p:graphicFrame>
          <p:nvGraphicFramePr>
            <p:cNvPr id="4" name="Oggetto 3">
              <a:extLst>
                <a:ext uri="{FF2B5EF4-FFF2-40B4-BE49-F238E27FC236}">
                  <a16:creationId xmlns:a16="http://schemas.microsoft.com/office/drawing/2014/main" id="{63279B93-E69F-449C-BCBE-815ADE06C3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978565"/>
                </p:ext>
              </p:extLst>
            </p:nvPr>
          </p:nvGraphicFramePr>
          <p:xfrm>
            <a:off x="2974863" y="1453312"/>
            <a:ext cx="5629585" cy="338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Worksheet" r:id="rId3" imgW="4564382" imgH="2743200" progId="Excel.Sheet.12">
                    <p:embed/>
                  </p:oleObj>
                </mc:Choice>
                <mc:Fallback>
                  <p:oleObj name="Worksheet" r:id="rId3" imgW="4564382" imgH="2743200" progId="Excel.Sheet.12">
                    <p:embed/>
                    <p:pic>
                      <p:nvPicPr>
                        <p:cNvPr id="4" name="Oggetto 3">
                          <a:extLst>
                            <a:ext uri="{FF2B5EF4-FFF2-40B4-BE49-F238E27FC236}">
                              <a16:creationId xmlns:a16="http://schemas.microsoft.com/office/drawing/2014/main" id="{63279B93-E69F-449C-BCBE-815ADE06C3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4863" y="1453312"/>
                          <a:ext cx="5629585" cy="338362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08A5D1FB-7681-497E-BD4E-05850D5B18B8}"/>
                </a:ext>
              </a:extLst>
            </p:cNvPr>
            <p:cNvSpPr/>
            <p:nvPr/>
          </p:nvSpPr>
          <p:spPr>
            <a:xfrm>
              <a:off x="2854059" y="1453312"/>
              <a:ext cx="5832741" cy="435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B42356A3-27B1-44E2-8371-3E9EC73F1A4B}"/>
                </a:ext>
              </a:extLst>
            </p:cNvPr>
            <p:cNvSpPr/>
            <p:nvPr/>
          </p:nvSpPr>
          <p:spPr>
            <a:xfrm>
              <a:off x="2771707" y="4751818"/>
              <a:ext cx="5832741" cy="217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19F2DB6-9091-4938-85B7-9B0A8FF9E3FD}"/>
                </a:ext>
              </a:extLst>
            </p:cNvPr>
            <p:cNvSpPr/>
            <p:nvPr/>
          </p:nvSpPr>
          <p:spPr>
            <a:xfrm rot="16200000">
              <a:off x="7138154" y="3309133"/>
              <a:ext cx="288686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1602852-45B6-4C53-A36F-471B7004BF18}"/>
                </a:ext>
              </a:extLst>
            </p:cNvPr>
            <p:cNvSpPr/>
            <p:nvPr/>
          </p:nvSpPr>
          <p:spPr>
            <a:xfrm rot="16200000">
              <a:off x="1554288" y="3337408"/>
              <a:ext cx="288686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4633617A-6710-42F5-B6F4-4A45B7602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99884"/>
              </p:ext>
            </p:extLst>
          </p:nvPr>
        </p:nvGraphicFramePr>
        <p:xfrm>
          <a:off x="539552" y="4941168"/>
          <a:ext cx="8064896" cy="122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Worksheet" r:id="rId5" imgW="10325129" imgH="1379160" progId="Excel.Sheet.12">
                  <p:embed/>
                </p:oleObj>
              </mc:Choice>
              <mc:Fallback>
                <p:oleObj name="Worksheet" r:id="rId5" imgW="10325129" imgH="1379160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4633617A-6710-42F5-B6F4-4A45B7602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941168"/>
                        <a:ext cx="8064896" cy="122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1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7464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</a:rPr>
              <a:t>Sanità: nuovo patto salute, FSN e investimenti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08616" y="1400737"/>
            <a:ext cx="767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Il fabbisogno sanitario nazionale </a:t>
            </a:r>
            <a:r>
              <a:rPr lang="it-IT" dirty="0"/>
              <a:t>è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/>
              <a:t>confermato in 116.474 milioni di euro per il 2020 e 117.974 per l’anno 2021.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08616" y="2057897"/>
            <a:ext cx="7667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Programmi di edilizia sanitaria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/>
              <a:t>passa a 30 miliardi aumentando di 2 miliardi di euro per la sottoscrizione di accordi di programma con le Regioni.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7B00E3-7FC7-4F84-A98D-41DE5B1B7CB3}"/>
              </a:ext>
            </a:extLst>
          </p:cNvPr>
          <p:cNvSpPr txBox="1"/>
          <p:nvPr/>
        </p:nvSpPr>
        <p:spPr>
          <a:xfrm>
            <a:off x="613414" y="2823670"/>
            <a:ext cx="7775010" cy="9037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lIns="324000" tIns="72000" rIns="144000" rtlCol="0" anchor="ctr" anchorCtr="0">
            <a:spAutoFit/>
          </a:bodyPr>
          <a:lstStyle/>
          <a:p>
            <a:r>
              <a:rPr lang="it-IT" sz="1700" b="1" dirty="0">
                <a:solidFill>
                  <a:srgbClr val="C00000"/>
                </a:solidFill>
              </a:rPr>
              <a:t>È urgente un nuovo accordo sul Patto Salute 2019–21 che non può non essere aggiornato sulla base della proiezione pluriennale della manovra statale in quanto manca il finanziamento per l’anno 2022!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C061959-0253-4D05-9452-30B1B1A3C78E}"/>
              </a:ext>
            </a:extLst>
          </p:cNvPr>
          <p:cNvSpPr/>
          <p:nvPr/>
        </p:nvSpPr>
        <p:spPr>
          <a:xfrm>
            <a:off x="543259" y="3811012"/>
            <a:ext cx="81331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Stabilizzare la crescita del Fondo Sanitario Nazionale in rapporto al PIL al fine di:</a:t>
            </a:r>
          </a:p>
          <a:p>
            <a:pPr marL="742950" lvl="1" indent="-285750"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600" b="1" i="1" dirty="0"/>
              <a:t>garantire i rinnovi contrattuali</a:t>
            </a:r>
          </a:p>
          <a:p>
            <a:pPr marL="742950" lvl="1" indent="-285750">
              <a:buClr>
                <a:srgbClr val="C0000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600" b="1" i="1" dirty="0"/>
              <a:t>applicare a pieno regime i nuovi LEA</a:t>
            </a:r>
            <a:endParaRPr lang="it-IT" altLang="it-IT" sz="1600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</a:rPr>
              <a:t>Ridurre i vincoli alla destinazione delle risorse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Nuova </a:t>
            </a:r>
            <a:r>
              <a:rPr lang="it-IT" altLang="it-IT" sz="1600" b="1" i="1" dirty="0">
                <a:latin typeface="Calibri" panose="020F0502020204030204" pitchFamily="34" charset="0"/>
                <a:cs typeface="DejaVu Sans" charset="0"/>
              </a:rPr>
              <a:t>governance</a:t>
            </a: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 delle politiche sul personale (fabbisogni formativi art. 22 Patto per la salute) 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Nuova </a:t>
            </a:r>
            <a:r>
              <a:rPr lang="it-IT" altLang="it-IT" sz="1600" b="1" i="1" dirty="0">
                <a:latin typeface="Calibri" panose="020F0502020204030204" pitchFamily="34" charset="0"/>
                <a:cs typeface="DejaVu Sans" charset="0"/>
              </a:rPr>
              <a:t>governance</a:t>
            </a: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 delle politiche e della spesa per il farmaco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Riformare le Agenzie Nazionali e l’Istituto Superiore di Sanità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Sviluppare la ricerca biomedica a supporto dell’assistenza e delle politiche di investimento 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</a:rPr>
              <a:t>Estendere il Servizio 112 NUE a tutte le Regioni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it-IT" sz="1600" b="1" dirty="0">
                <a:latin typeface="Calibri" panose="020F0502020204030204" pitchFamily="34" charset="0"/>
                <a:cs typeface="DejaVu Sans" charset="0"/>
              </a:rPr>
              <a:t>Soluzione a regime del tema «Emotrasfusi»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AAE4690-31F9-47D8-A299-CC56EBE6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18</a:t>
            </a:fld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471D8DF6-C53E-4DDD-BA61-9ABE9B2EF6B7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D1B61F-43FB-4CA2-B875-D69249701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504946" y="1443351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FE658F-0340-435B-9C40-D78EBF12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529837" y="2071821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15062E2-2195-492A-AA86-3A919D88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1556" y="6484065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</p:spTree>
    <p:extLst>
      <p:ext uri="{BB962C8B-B14F-4D97-AF65-F5344CB8AC3E}">
        <p14:creationId xmlns:p14="http://schemas.microsoft.com/office/powerpoint/2010/main" val="344704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ngolare in su 4">
            <a:extLst>
              <a:ext uri="{FF2B5EF4-FFF2-40B4-BE49-F238E27FC236}">
                <a16:creationId xmlns:a16="http://schemas.microsoft.com/office/drawing/2014/main" id="{A54F1C61-53F5-4817-A2D3-A78D0929A2F6}"/>
              </a:ext>
            </a:extLst>
          </p:cNvPr>
          <p:cNvSpPr/>
          <p:nvPr/>
        </p:nvSpPr>
        <p:spPr>
          <a:xfrm rot="5400000">
            <a:off x="1019028" y="4935056"/>
            <a:ext cx="1182821" cy="701613"/>
          </a:xfrm>
          <a:prstGeom prst="bentUpArrow">
            <a:avLst/>
          </a:prstGeom>
          <a:gradFill flip="none" rotWithShape="1">
            <a:gsLst>
              <a:gs pos="0">
                <a:srgbClr val="C00000"/>
              </a:gs>
              <a:gs pos="36000">
                <a:srgbClr val="C00000"/>
              </a:gs>
              <a:gs pos="83000">
                <a:schemeClr val="bg1"/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3072" y="1817281"/>
            <a:ext cx="791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it-IT" b="1" dirty="0">
                <a:latin typeface="+mj-lt"/>
                <a:ea typeface="ＭＳ Ｐゴシック" panose="020B0600070205080204" pitchFamily="34" charset="-128"/>
              </a:rPr>
              <a:t>E’ fondamentale il reperimento di risorse per il </a:t>
            </a:r>
            <a:r>
              <a:rPr lang="it-IT" b="1" dirty="0">
                <a:solidFill>
                  <a:srgbClr val="C00000"/>
                </a:solidFill>
                <a:latin typeface="+mj-lt"/>
                <a:ea typeface="ＭＳ Ｐゴシック" panose="020B0600070205080204" pitchFamily="34" charset="-128"/>
              </a:rPr>
              <a:t>Trasporto Pubblico Locale </a:t>
            </a:r>
            <a:r>
              <a:rPr lang="it-IT" b="1" dirty="0">
                <a:latin typeface="+mj-lt"/>
                <a:ea typeface="ＭＳ Ｐゴシック" panose="020B0600070205080204" pitchFamily="34" charset="-128"/>
              </a:rPr>
              <a:t>e la fiscalizzazione del </a:t>
            </a:r>
            <a:r>
              <a:rPr lang="it-IT" b="1" dirty="0">
                <a:solidFill>
                  <a:srgbClr val="C00000"/>
                </a:solidFill>
                <a:latin typeface="+mj-lt"/>
                <a:ea typeface="ＭＳ Ｐゴシック" panose="020B0600070205080204" pitchFamily="34" charset="-128"/>
              </a:rPr>
              <a:t>Fondo Nazionale Trasporti </a:t>
            </a:r>
            <a:r>
              <a:rPr lang="it-IT" b="1" dirty="0">
                <a:latin typeface="+mj-lt"/>
                <a:ea typeface="ＭＳ Ｐゴシック" panose="020B0600070205080204" pitchFamily="34" charset="-128"/>
              </a:rPr>
              <a:t>nell’ambito delle procedure del Tavolo di cui al comma 958 della legge 145/2018 in attuazione del D.lgs. N. 68/2011 per l’individuazione dei trasferimenti statali da sopprimere, le contestuali modifiche alla disciplina dell’addizionale IRPEF regionale oltre che l’attribuzione di una quota del gettito derivante dal recupero fiscale dell’IVA.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BC359E-7252-4508-9872-05700EE96A09}"/>
              </a:ext>
            </a:extLst>
          </p:cNvPr>
          <p:cNvSpPr txBox="1"/>
          <p:nvPr/>
        </p:nvSpPr>
        <p:spPr>
          <a:xfrm>
            <a:off x="1976570" y="5395424"/>
            <a:ext cx="654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457200" indent="-457200">
              <a:buSzPct val="150000"/>
              <a:buFont typeface="Wingdings" panose="05000000000000000000" pitchFamily="2" charset="2"/>
              <a:buChar char="ü"/>
              <a:defRPr sz="2600" b="1">
                <a:latin typeface="+mj-lt"/>
                <a:ea typeface="ＭＳ Ｐゴシック" panose="020B0600070205080204" pitchFamily="34" charset="-128"/>
              </a:defRPr>
            </a:lvl1pPr>
          </a:lstStyle>
          <a:p>
            <a:pPr marL="0" indent="0">
              <a:buNone/>
            </a:pPr>
            <a:r>
              <a:rPr lang="it-IT" sz="1800" dirty="0"/>
              <a:t>Revisione dell’art. 27  DL 50/2017 all’interno di una più elaborata e organica Legge sul Trasporto Pubblico Locale.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4184EB-07C6-4D09-9166-630E2F6F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7879ED-DA4E-4282-B300-4BF1FB4C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19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9CE3CF-115F-41BD-8242-CB59996C06CA}"/>
              </a:ext>
            </a:extLst>
          </p:cNvPr>
          <p:cNvSpPr txBox="1"/>
          <p:nvPr/>
        </p:nvSpPr>
        <p:spPr>
          <a:xfrm>
            <a:off x="0" y="7464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</a:rPr>
              <a:t>Trasporti, mobilità e infrastrutture</a:t>
            </a:r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6CE6FDED-E6E5-4272-838A-7286DB7DB6A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2C74CE-7775-4C90-B7CB-72D9D10B62C3}"/>
              </a:ext>
            </a:extLst>
          </p:cNvPr>
          <p:cNvSpPr txBox="1"/>
          <p:nvPr/>
        </p:nvSpPr>
        <p:spPr>
          <a:xfrm>
            <a:off x="613414" y="4016553"/>
            <a:ext cx="7847018" cy="94986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324000" tIns="72000" rIns="144000" rtlCol="0" anchor="ctr" anchorCtr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Salvaguardia del FNT che è stato ridotto di 58 milioni di euro destinato alla fiscalizzazione del bonus fiscale per la detrazione degli abbonamenti annuali ai mezzi pubblici a decorrere dal 2018 (DL 50/2017).</a:t>
            </a:r>
          </a:p>
        </p:txBody>
      </p:sp>
    </p:spTree>
    <p:extLst>
      <p:ext uri="{BB962C8B-B14F-4D97-AF65-F5344CB8AC3E}">
        <p14:creationId xmlns:p14="http://schemas.microsoft.com/office/powerpoint/2010/main" val="283959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1" y="139632"/>
            <a:ext cx="9144000" cy="4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solidFill>
                  <a:srgbClr val="0070C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sui bilanci delle RSO delle Manovre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57F3FB-3472-430D-AD6F-2D07637F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78" y="1282796"/>
            <a:ext cx="8021637" cy="125478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C33994-2625-40C1-B829-4503E183C84A}"/>
              </a:ext>
            </a:extLst>
          </p:cNvPr>
          <p:cNvSpPr txBox="1"/>
          <p:nvPr/>
        </p:nvSpPr>
        <p:spPr>
          <a:xfrm>
            <a:off x="485276" y="26276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Coperture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87A2F12-2EA4-4BD2-BD2E-DEEABB9E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79" y="4077072"/>
            <a:ext cx="8021637" cy="2264211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A8D1528-5CC7-4359-AEC1-A8199AECE5EB}"/>
              </a:ext>
            </a:extLst>
          </p:cNvPr>
          <p:cNvSpPr/>
          <p:nvPr/>
        </p:nvSpPr>
        <p:spPr>
          <a:xfrm>
            <a:off x="190121" y="4077072"/>
            <a:ext cx="360040" cy="1931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404E99-3677-4C89-8356-8E821DB69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79" y="2930234"/>
            <a:ext cx="8021637" cy="100794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BFB8D9A-BF50-4E48-AEB3-55411AA5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0AFC61-C89B-487F-AF09-232DA2A3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3A6DCF2-8600-422B-814B-6F1DE26298CD}"/>
              </a:ext>
            </a:extLst>
          </p:cNvPr>
          <p:cNvSpPr/>
          <p:nvPr/>
        </p:nvSpPr>
        <p:spPr>
          <a:xfrm>
            <a:off x="500820" y="681576"/>
            <a:ext cx="818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Il contributo richiesto alle RSO per il miglioramento dei saldi di finanza pubblica ha inciso sulla capacità di assicurare il livello essenziale di prestazioni nelle funzioni di competenza regionale. </a:t>
            </a:r>
          </a:p>
        </p:txBody>
      </p:sp>
    </p:spTree>
    <p:extLst>
      <p:ext uri="{BB962C8B-B14F-4D97-AF65-F5344CB8AC3E}">
        <p14:creationId xmlns:p14="http://schemas.microsoft.com/office/powerpoint/2010/main" val="216283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BFFF4-5139-44E2-A864-6D2463D4255D}"/>
              </a:ext>
            </a:extLst>
          </p:cNvPr>
          <p:cNvSpPr/>
          <p:nvPr/>
        </p:nvSpPr>
        <p:spPr>
          <a:xfrm>
            <a:off x="0" y="720948"/>
            <a:ext cx="9160533" cy="45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it-IT" sz="3000" b="1" spc="-150" dirty="0">
                <a:solidFill>
                  <a:srgbClr val="C00000"/>
                </a:solidFill>
                <a:ea typeface="+mj-ea"/>
                <a:cs typeface="Helvetica" panose="020B0604020202020204" pitchFamily="34" charset="0"/>
              </a:rPr>
              <a:t>Programmazione europea e il fondo sviluppo e coesione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88E9D24-8F14-4C29-9493-6B91FBAA96C1}"/>
              </a:ext>
            </a:extLst>
          </p:cNvPr>
          <p:cNvSpPr/>
          <p:nvPr/>
        </p:nvSpPr>
        <p:spPr>
          <a:xfrm>
            <a:off x="539552" y="1823256"/>
            <a:ext cx="8121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2060"/>
              </a:buClr>
              <a:buSzPct val="130000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Garantire il coinvolgimento delle Regioni fin da subito nel percorso che porterà alla definizione delle risorse e dei contenuti per la programmazione 2021-2027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necessaria una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sede congiunta Governo-Regioni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sia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tecnica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 si riunisca con regolarità affinché le Regioni possano portare un contributo tempestivo nelle fasi negoziali anche con la Commissione Europea. </a:t>
            </a:r>
          </a:p>
          <a:p>
            <a:pPr lvl="0">
              <a:spcAft>
                <a:spcPts val="0"/>
              </a:spcAft>
              <a:buClr>
                <a:srgbClr val="002060"/>
              </a:buClr>
              <a:buSzPct val="130000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Clr>
                <a:srgbClr val="002060"/>
              </a:buClr>
              <a:buSzPct val="130000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Necessità di avviare quanto prima il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confronto politico sulle questioni attinenti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alla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strumentazione della politica di coesione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 particolare riferimento alla scelta se allocare determinate questioni a livello di PON, alla luce di criteri di appropriatezza dei livelli di governo ed anche sulla scorta della valutazione delle performance fin qui dimostrate da PON e POR (tasso di certificazione dei POR superiore a quello dei PON).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7448B1-7CFE-4F19-95B0-22CCC338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108-BE94-4E41-B607-A13F3D04CCDC}" type="slidenum">
              <a:rPr lang="it-IT" smtClean="0"/>
              <a:t>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48C408-3EA7-49C5-A23F-6D6268A2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3720E5A6-C8BE-41D0-AE8B-61FF7337D53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</p:spTree>
    <p:extLst>
      <p:ext uri="{BB962C8B-B14F-4D97-AF65-F5344CB8AC3E}">
        <p14:creationId xmlns:p14="http://schemas.microsoft.com/office/powerpoint/2010/main" val="146123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BFFF4-5139-44E2-A864-6D2463D4255D}"/>
              </a:ext>
            </a:extLst>
          </p:cNvPr>
          <p:cNvSpPr/>
          <p:nvPr/>
        </p:nvSpPr>
        <p:spPr>
          <a:xfrm>
            <a:off x="0" y="720948"/>
            <a:ext cx="9160533" cy="45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it-IT" sz="3000" b="1" spc="-150" dirty="0">
                <a:solidFill>
                  <a:srgbClr val="C00000"/>
                </a:solidFill>
                <a:ea typeface="+mj-ea"/>
                <a:cs typeface="Helvetica" panose="020B0604020202020204" pitchFamily="34" charset="0"/>
              </a:rPr>
              <a:t>Programmazione europea e il fondo sviluppo e coesione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88E9D24-8F14-4C29-9493-6B91FBAA96C1}"/>
              </a:ext>
            </a:extLst>
          </p:cNvPr>
          <p:cNvSpPr/>
          <p:nvPr/>
        </p:nvSpPr>
        <p:spPr>
          <a:xfrm>
            <a:off x="465466" y="1589720"/>
            <a:ext cx="822960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002060"/>
              </a:buClr>
              <a:buSzPct val="130000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Affrontare le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questioni finanziarie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maggior interesse per le Regioni: cofinanziamento regionale, auspicabilmente da ridurre (vedi esperienza ciclo di programmazione 2007-2013); avviare il discorso sui criteri di riparto delle risorse tra le Regioni e lo Stato, anche nel rispetto degli impegni assunti con l’Europa per lo sviluppo del Meridione.</a:t>
            </a:r>
          </a:p>
          <a:p>
            <a:pPr>
              <a:spcAft>
                <a:spcPts val="800"/>
              </a:spcAft>
              <a:buClr>
                <a:srgbClr val="002060"/>
              </a:buClr>
              <a:buSzPct val="130000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Clr>
                <a:srgbClr val="002060"/>
              </a:buClr>
              <a:buSzPct val="130000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 luce dell’esperienza del ciclo di programmazione 2014-2020, revisione, per il ciclo 2021-2027, dell’impostazione generale della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gestione delle risorse FSC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prevedendo un processo che, a partire dalla definizione della strategia generale a livello centrale, dalla condivisione delle priorità attuative tra Regioni e Governo, nell’ottica di accelerazione della spesa,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preveda l’attivazione e la gestione degli interventi individuati direttamente in capo alle Regioni così da velocizzarne la realizzazione.</a:t>
            </a:r>
          </a:p>
          <a:p>
            <a:pPr>
              <a:spcAft>
                <a:spcPts val="800"/>
              </a:spcAft>
              <a:buClr>
                <a:srgbClr val="002060"/>
              </a:buClr>
              <a:buSzPct val="130000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Clr>
                <a:srgbClr val="002060"/>
              </a:buClr>
              <a:buSzPct val="130000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Definire le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modalità di attuazione del FSC ex art. 44 della Legge 58 del 2019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coinvolgimento delle Regioni nella definizione delle linee guida e modalità operative.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7448B1-7CFE-4F19-95B0-22CCC338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3108-BE94-4E41-B607-A13F3D04CCDC}" type="slidenum">
              <a:rPr lang="it-IT" smtClean="0"/>
              <a:t>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48C408-3EA7-49C5-A23F-6D6268A2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3720E5A6-C8BE-41D0-AE8B-61FF7337D53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</p:spTree>
    <p:extLst>
      <p:ext uri="{BB962C8B-B14F-4D97-AF65-F5344CB8AC3E}">
        <p14:creationId xmlns:p14="http://schemas.microsoft.com/office/powerpoint/2010/main" val="216703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D9FDF9-13D2-4A75-AAA5-79BEF1A51D1C}"/>
              </a:ext>
            </a:extLst>
          </p:cNvPr>
          <p:cNvSpPr txBox="1"/>
          <p:nvPr/>
        </p:nvSpPr>
        <p:spPr>
          <a:xfrm>
            <a:off x="8133929" y="6402354"/>
            <a:ext cx="54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757E4E-297C-4CA4-82C8-CB1E0FCA12A4}"/>
              </a:ext>
            </a:extLst>
          </p:cNvPr>
          <p:cNvSpPr/>
          <p:nvPr/>
        </p:nvSpPr>
        <p:spPr>
          <a:xfrm>
            <a:off x="557336" y="1278513"/>
            <a:ext cx="8085584" cy="48628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b="1" dirty="0">
                <a:cs typeface="Times New Roman" panose="02020603050405020304" pitchFamily="18" charset="0"/>
              </a:rPr>
              <a:t>Semplificazione delle procedure previste per il rilancio degli investimenti sul territorio </a:t>
            </a:r>
            <a:r>
              <a:rPr lang="it-IT" dirty="0">
                <a:cs typeface="Times New Roman" panose="02020603050405020304" pitchFamily="18" charset="0"/>
              </a:rPr>
              <a:t>delle leggi 232/2016 e 145/2018 attraverso </a:t>
            </a:r>
            <a:r>
              <a:rPr lang="it-IT" b="1" dirty="0">
                <a:cs typeface="Times New Roman" panose="02020603050405020304" pitchFamily="18" charset="0"/>
              </a:rPr>
              <a:t>un’apposita certificazione </a:t>
            </a:r>
            <a:r>
              <a:rPr lang="it-IT" dirty="0">
                <a:cs typeface="Times New Roman" panose="02020603050405020304" pitchFamily="18" charset="0"/>
              </a:rPr>
              <a:t>della realizzazione degli investimenti delle regioni.</a:t>
            </a:r>
          </a:p>
          <a:p>
            <a:pPr marL="285750" indent="-285750">
              <a:spcAft>
                <a:spcPts val="8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b="1" dirty="0"/>
              <a:t>Ristrutturazione del debito </a:t>
            </a:r>
            <a:r>
              <a:rPr lang="it-IT" dirty="0"/>
              <a:t>e utilizzo dei risparmi per spese di investimento.</a:t>
            </a:r>
          </a:p>
          <a:p>
            <a:pPr marL="285750" indent="-285750">
              <a:spcAft>
                <a:spcPts val="8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Previsione organica e concertata riguardo la c.d. </a:t>
            </a:r>
            <a:r>
              <a:rPr lang="it-IT" b="1" dirty="0">
                <a:cs typeface="Times New Roman" panose="02020603050405020304" pitchFamily="18" charset="0"/>
              </a:rPr>
              <a:t>“legge olimpica” </a:t>
            </a:r>
            <a:r>
              <a:rPr lang="it-IT" dirty="0">
                <a:cs typeface="Times New Roman" panose="02020603050405020304" pitchFamily="18" charset="0"/>
              </a:rPr>
              <a:t>finalizzata all’accelerazione delle opere infrastrutturali connesse alla realizzazione dei Giochi Olimpici 2026 Milano - Cortina.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dirty="0"/>
              <a:t>Sostegno alle politiche di </a:t>
            </a:r>
            <a:r>
              <a:rPr lang="it-IT" b="1" dirty="0"/>
              <a:t>accesso al credito e agevolazione della crescita dimensionale delle imprese.</a:t>
            </a:r>
            <a:endParaRPr lang="it-IT" dirty="0"/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dirty="0"/>
              <a:t>Sostegno agli</a:t>
            </a:r>
            <a:r>
              <a:rPr lang="it-IT" b="1" dirty="0"/>
              <a:t> investimenti nella ricerca e innovazione </a:t>
            </a:r>
            <a:r>
              <a:rPr lang="it-IT" dirty="0"/>
              <a:t>e rafforzamento del coordinamento degli interventi nazionali e regionali.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dirty="0"/>
              <a:t>Rafforzamento degli strumenti di </a:t>
            </a:r>
            <a:r>
              <a:rPr lang="it-IT" b="1" dirty="0"/>
              <a:t>promozione dell’export e dell’attrazione degli investimenti.</a:t>
            </a:r>
            <a:endParaRPr lang="it-IT" dirty="0"/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b="1" dirty="0"/>
              <a:t>Accelerazione delle misure di semplificazione.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dirty="0"/>
              <a:t>Istituzione delle </a:t>
            </a:r>
            <a:r>
              <a:rPr lang="it-IT" b="1" dirty="0"/>
              <a:t>ZES.</a:t>
            </a:r>
            <a:endParaRPr lang="it-IT" b="1" dirty="0">
              <a:cs typeface="Times New Roman" panose="02020603050405020304" pitchFamily="18" charset="0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87ED071F-940C-449A-86CA-4EECE39EF6A5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DDFFAF-0162-4710-9B75-0AB081A9CDF3}"/>
              </a:ext>
            </a:extLst>
          </p:cNvPr>
          <p:cNvSpPr txBox="1"/>
          <p:nvPr/>
        </p:nvSpPr>
        <p:spPr>
          <a:xfrm>
            <a:off x="0" y="7464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spc="-150" dirty="0">
                <a:solidFill>
                  <a:srgbClr val="C00000"/>
                </a:solidFill>
              </a:rPr>
              <a:t>Sviluppo sostenibile: infrastrutture e governo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363175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7200" y="1935573"/>
            <a:ext cx="8219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it-IT" sz="2000" b="1" dirty="0">
                <a:ea typeface="ＭＳ Ｐゴシック" panose="020B0600070205080204" pitchFamily="34" charset="-128"/>
              </a:rPr>
              <a:t>Pianificazione degli investimenti già programmati in materia di sicurezza, infrastrutture per il trasporto</a:t>
            </a:r>
            <a:r>
              <a:rPr lang="it-IT" sz="2000" dirty="0">
                <a:ea typeface="ＭＳ Ｐゴシック" panose="020B0600070205080204" pitchFamily="34" charset="-128"/>
              </a:rPr>
              <a:t> (ferroviarie, stradali, portuali, mobilità sostenibile etc.) e </a:t>
            </a:r>
            <a:r>
              <a:rPr lang="it-IT" sz="2000" b="1" dirty="0">
                <a:ea typeface="ＭＳ Ｐゴシック" panose="020B0600070205080204" pitchFamily="34" charset="-128"/>
              </a:rPr>
              <a:t>rinnovo parco mezzi </a:t>
            </a:r>
            <a:r>
              <a:rPr lang="it-IT" sz="2000" dirty="0">
                <a:ea typeface="ＭＳ Ｐゴシック" panose="020B0600070205080204" pitchFamily="34" charset="-128"/>
              </a:rPr>
              <a:t>(ferroviari, bus, navali) con attenzione alla messa in sicurezza delle Ferrovie ex-concesse.</a:t>
            </a:r>
          </a:p>
          <a:p>
            <a:pPr>
              <a:buSzPct val="150000"/>
            </a:pPr>
            <a:endParaRPr lang="it-IT" sz="2000" dirty="0">
              <a:ea typeface="ＭＳ Ｐゴシック" panose="020B0600070205080204" pitchFamily="34" charset="-128"/>
            </a:endParaRPr>
          </a:p>
          <a:p>
            <a:pPr>
              <a:buSzPct val="150000"/>
            </a:pPr>
            <a:r>
              <a:rPr lang="it-IT" sz="2000" b="1" dirty="0">
                <a:ea typeface="ＭＳ Ｐゴシック" panose="020B0600070205080204" pitchFamily="34" charset="-128"/>
              </a:rPr>
              <a:t>Pianificazione degli investimenti per il completamento del comparto infrastrutturale dei Servizi Idrici Integrati ai fini del risparmio idrico </a:t>
            </a:r>
            <a:r>
              <a:rPr lang="it-IT" sz="2000" dirty="0">
                <a:ea typeface="ＭＳ Ｐゴシック" panose="020B0600070205080204" pitchFamily="34" charset="-128"/>
              </a:rPr>
              <a:t>(risanamento reti di distribuzione, riuso delle acque reflue) </a:t>
            </a:r>
            <a:r>
              <a:rPr lang="it-IT" sz="2000" b="1" dirty="0">
                <a:ea typeface="ＭＳ Ｐゴシック" panose="020B0600070205080204" pitchFamily="34" charset="-128"/>
              </a:rPr>
              <a:t>e della tutela ambientale </a:t>
            </a:r>
            <a:r>
              <a:rPr lang="it-IT" sz="2000" dirty="0">
                <a:ea typeface="ＭＳ Ｐゴシック" panose="020B0600070205080204" pitchFamily="34" charset="-128"/>
              </a:rPr>
              <a:t>(collettamento acque reflue, depurazione).</a:t>
            </a:r>
          </a:p>
          <a:p>
            <a:pPr>
              <a:buSzPct val="150000"/>
            </a:pPr>
            <a:endParaRPr lang="it-IT" sz="2000" b="1" dirty="0">
              <a:ea typeface="ＭＳ Ｐゴシック" panose="020B0600070205080204" pitchFamily="34" charset="-128"/>
            </a:endParaRPr>
          </a:p>
          <a:p>
            <a:pPr>
              <a:buSzPct val="150000"/>
            </a:pPr>
            <a:r>
              <a:rPr lang="it-IT" sz="2000" dirty="0"/>
              <a:t>Rifinanziamento e razionalizzazione dei fondi in materia di </a:t>
            </a:r>
            <a:r>
              <a:rPr lang="it-IT" sz="2000" b="1" dirty="0"/>
              <a:t>politiche per la casa e abitative</a:t>
            </a:r>
            <a:r>
              <a:rPr lang="it-IT" sz="2000" dirty="0"/>
              <a:t> nonché il </a:t>
            </a:r>
            <a:r>
              <a:rPr lang="it-IT" sz="2000" b="1" dirty="0"/>
              <a:t>superamento delle barriere architettoniche</a:t>
            </a:r>
            <a:r>
              <a:rPr lang="it-IT" sz="2000" dirty="0"/>
              <a:t>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DEAFC5-399E-458C-85B7-4DEECA78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80" y="6317050"/>
            <a:ext cx="374441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F3609-06CD-4099-96EA-F8BA5341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23</a:t>
            </a:fld>
            <a:endParaRPr lang="it-IT"/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1C3CF2A6-EFA9-4C84-BF4E-814593A28CB0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95D58E-CB9D-4B8C-84AD-495247B56E98}"/>
              </a:ext>
            </a:extLst>
          </p:cNvPr>
          <p:cNvSpPr txBox="1"/>
          <p:nvPr/>
        </p:nvSpPr>
        <p:spPr>
          <a:xfrm>
            <a:off x="0" y="7464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spc="-150" dirty="0">
                <a:solidFill>
                  <a:srgbClr val="C00000"/>
                </a:solidFill>
              </a:rPr>
              <a:t>Sviluppo sostenibile: infrastrutture e governo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64725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id="{4C2ADDEC-0A61-4D68-B4CB-6F79A6A15D03}"/>
              </a:ext>
            </a:extLst>
          </p:cNvPr>
          <p:cNvSpPr/>
          <p:nvPr/>
        </p:nvSpPr>
        <p:spPr>
          <a:xfrm>
            <a:off x="806112" y="2044272"/>
            <a:ext cx="8337887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0070C0"/>
              </a:buClr>
              <a:buSzPct val="130000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Presidio e riqualificazione territoriale</a:t>
            </a: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0E1630E1-2AD3-49DF-8335-412FCB83347E}"/>
              </a:ext>
            </a:extLst>
          </p:cNvPr>
          <p:cNvSpPr/>
          <p:nvPr/>
        </p:nvSpPr>
        <p:spPr>
          <a:xfrm>
            <a:off x="797460" y="3681719"/>
            <a:ext cx="8361565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0070C0"/>
              </a:buClr>
              <a:buSzPct val="130000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Riforma istituzionale in materia ambientale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987AF2-7782-4167-B253-BF900223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E5ACDD0-7DE7-4D9F-97F9-363DFFAB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24</a:t>
            </a:fld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55E7319B-FC10-4980-8123-0D746860783A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B225AB-08F4-4355-A005-C9536FB5905A}"/>
              </a:ext>
            </a:extLst>
          </p:cNvPr>
          <p:cNvSpPr txBox="1"/>
          <p:nvPr/>
        </p:nvSpPr>
        <p:spPr>
          <a:xfrm>
            <a:off x="0" y="746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Ambiente e </a:t>
            </a:r>
            <a:r>
              <a:rPr lang="it-IT" sz="3200" b="1" i="1" dirty="0">
                <a:solidFill>
                  <a:srgbClr val="C00000"/>
                </a:solidFill>
              </a:rPr>
              <a:t>green economy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DC9496-0A6F-46A6-8178-147A3284B23F}"/>
              </a:ext>
            </a:extLst>
          </p:cNvPr>
          <p:cNvSpPr txBox="1"/>
          <p:nvPr/>
        </p:nvSpPr>
        <p:spPr>
          <a:xfrm>
            <a:off x="598718" y="2480254"/>
            <a:ext cx="7917172" cy="94986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324000" tIns="72000" rIns="144000" rtlCol="0" anchor="ctr" anchorCtr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Istituzione di un fondo nazionale permanente destinato a finanziare interventi di bonifica, alimentato anche mediante il rafforzamento della persecuzione del risarcimento di danni ambientali.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5A42BB-20C2-42A4-9C96-F6CBAF69DFA3}"/>
              </a:ext>
            </a:extLst>
          </p:cNvPr>
          <p:cNvSpPr txBox="1"/>
          <p:nvPr/>
        </p:nvSpPr>
        <p:spPr>
          <a:xfrm>
            <a:off x="583173" y="4092839"/>
            <a:ext cx="7917172" cy="39586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324000" tIns="72000" rIns="144000" rtlCol="0" anchor="ctr" anchorCtr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Nuova organica articolazione del riparto delle funzioni ambientali tra gli enti.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AF384F2-ABCF-4F73-8026-76BD0EBB923D}"/>
              </a:ext>
            </a:extLst>
          </p:cNvPr>
          <p:cNvSpPr txBox="1"/>
          <p:nvPr/>
        </p:nvSpPr>
        <p:spPr>
          <a:xfrm>
            <a:off x="583173" y="5297762"/>
            <a:ext cx="7917172" cy="67286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lIns="324000" tIns="72000" rIns="144000" rtlCol="0" anchor="ctr" anchorCtr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Rifinanziamento dei fondi per le misure per il miglioramento della qualità dell’aria anche per far fronte alle infrazioni comunitarie.</a:t>
            </a: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277C766E-5212-40BA-BC74-4560C1EFF861}"/>
              </a:ext>
            </a:extLst>
          </p:cNvPr>
          <p:cNvSpPr/>
          <p:nvPr/>
        </p:nvSpPr>
        <p:spPr>
          <a:xfrm>
            <a:off x="782434" y="4874429"/>
            <a:ext cx="8361565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0070C0"/>
              </a:buClr>
              <a:buSzPct val="130000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Sicurezza ambientale e tutela ambientale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4C8E95E-ADD4-4014-8AB8-FA73E5DECCC5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Conferenza delle Regioni e delle Province autonome</a:t>
            </a:r>
          </a:p>
        </p:txBody>
      </p:sp>
    </p:spTree>
    <p:extLst>
      <p:ext uri="{BB962C8B-B14F-4D97-AF65-F5344CB8AC3E}">
        <p14:creationId xmlns:p14="http://schemas.microsoft.com/office/powerpoint/2010/main" val="1223583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E853249A-E366-4C1C-8A7C-B2C0D8D7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7475"/>
            <a:ext cx="8562975" cy="522288"/>
          </a:xfrm>
          <a:custGeom>
            <a:avLst/>
            <a:gdLst>
              <a:gd name="T0" fmla="*/ 8562975 w 8562975"/>
              <a:gd name="T1" fmla="*/ 261144 h 522288"/>
              <a:gd name="T2" fmla="*/ 4281488 w 8562975"/>
              <a:gd name="T3" fmla="*/ 522288 h 522288"/>
              <a:gd name="T4" fmla="*/ 0 w 8562975"/>
              <a:gd name="T5" fmla="*/ 261144 h 522288"/>
              <a:gd name="T6" fmla="*/ 4281488 w 8562975"/>
              <a:gd name="T7" fmla="*/ 0 h 522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2975"/>
              <a:gd name="T13" fmla="*/ 0 h 522288"/>
              <a:gd name="T14" fmla="*/ 8562975 w 8562975"/>
              <a:gd name="T15" fmla="*/ 522288 h 522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2975" h="522288">
                <a:moveTo>
                  <a:pt x="0" y="0"/>
                </a:moveTo>
                <a:lnTo>
                  <a:pt x="23785" y="0"/>
                </a:lnTo>
                <a:lnTo>
                  <a:pt x="23785" y="1450"/>
                </a:lnTo>
                <a:lnTo>
                  <a:pt x="0" y="14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it-IT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550B2EA4-4BE3-4890-B320-AA2C8A76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556792"/>
            <a:ext cx="8147248" cy="2383417"/>
          </a:xfrm>
          <a:custGeom>
            <a:avLst/>
            <a:gdLst>
              <a:gd name="T0" fmla="*/ 8683998 w 8683252"/>
              <a:gd name="T1" fmla="*/ 1321594 h 2643188"/>
              <a:gd name="T2" fmla="*/ 4342000 w 8683252"/>
              <a:gd name="T3" fmla="*/ 2643188 h 2643188"/>
              <a:gd name="T4" fmla="*/ 0 w 8683252"/>
              <a:gd name="T5" fmla="*/ 1321594 h 2643188"/>
              <a:gd name="T6" fmla="*/ 4342000 w 8683252"/>
              <a:gd name="T7" fmla="*/ 0 h 26431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83252"/>
              <a:gd name="T13" fmla="*/ 0 h 2643188"/>
              <a:gd name="T14" fmla="*/ 8683252 w 8683252"/>
              <a:gd name="T15" fmla="*/ 2643188 h 2643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3252" h="2643188">
                <a:moveTo>
                  <a:pt x="0" y="0"/>
                </a:moveTo>
                <a:lnTo>
                  <a:pt x="22741" y="0"/>
                </a:lnTo>
                <a:lnTo>
                  <a:pt x="22741" y="10153"/>
                </a:lnTo>
                <a:lnTo>
                  <a:pt x="0" y="101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</a:rPr>
              <a:t>La sentenza della Corte Costituzionale n. 6/2019  ha individuato i criteri con cui dovranno essere determinati i contributi spettanti alla Regione autonoma Sardegna per il triennio 2018-2020 ovvero: </a:t>
            </a:r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</a:rPr>
              <a:t>la dimensione della finanza della Regione rispetto alla Finanza pubblica</a:t>
            </a:r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</a:rPr>
              <a:t>le funzioni effettivamente esercitate e i relativi oneri</a:t>
            </a:r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gli svantaggi strutturali permanenti, i costi dell'insularità e i livelli di reddito pro capite</a:t>
            </a:r>
            <a:endParaRPr lang="it-IT" altLang="it-IT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</a:rPr>
              <a:t>il valore medio dei contributi alla stabilità della finanza pubblica allargata imposti agli enti pubblici nel medesimo arco temporale</a:t>
            </a:r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</a:rPr>
              <a:t>il finanziamento dei livelli essenziali delle prestazioni concernenti i diritti civili e sociali.</a:t>
            </a:r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17D68782-5692-44A9-AE36-A41A4B8ED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13648"/>
            <a:ext cx="7992888" cy="1997075"/>
          </a:xfrm>
          <a:custGeom>
            <a:avLst/>
            <a:gdLst>
              <a:gd name="T0" fmla="*/ 8278812 w 8278812"/>
              <a:gd name="T1" fmla="*/ 998429 h 1997293"/>
              <a:gd name="T2" fmla="*/ 4139406 w 8278812"/>
              <a:gd name="T3" fmla="*/ 1996857 h 1997293"/>
              <a:gd name="T4" fmla="*/ 0 w 8278812"/>
              <a:gd name="T5" fmla="*/ 998429 h 1997293"/>
              <a:gd name="T6" fmla="*/ 4139406 w 8278812"/>
              <a:gd name="T7" fmla="*/ 0 h 199729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78812"/>
              <a:gd name="T13" fmla="*/ 0 h 1997293"/>
              <a:gd name="T14" fmla="*/ 8278812 w 8278812"/>
              <a:gd name="T15" fmla="*/ 1997293 h 19972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8812" h="1997293">
                <a:moveTo>
                  <a:pt x="0" y="0"/>
                </a:moveTo>
                <a:lnTo>
                  <a:pt x="22998" y="0"/>
                </a:lnTo>
                <a:lnTo>
                  <a:pt x="22998" y="4312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La Corte Costituzionale afferma, tra l'altro, il principio che nella definizione dei rapporti finanziari tra Lo Stato e la Regione autonoma Sardegna - ma il principio non può che valere anche per le altre Regioni speciali ed, in particolare, per la Regione siciliana - si debba tener conto degli svantaggi strutturali permanenti, dei costi dell'insularità e dei livelli di reddito pro capite. Da ciò, discende che l'attuazione del federalismo fiscale e dell'autonomia differenziata non possa prescindere dall'introduzione, in parallelo, di idonei meccanismi perequativi di riequilibrio.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24D14B9-9D35-4A5E-ACBF-4EC1E13C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2579A976-47E8-42C6-83DF-E876D137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7ABA28-7828-4C19-BB62-369093F99886}" type="slidenum">
              <a:rPr lang="it-IT" smtClean="0"/>
              <a:t>25</a:t>
            </a:fld>
            <a:endParaRPr lang="it-IT" dirty="0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2F0D40B7-D14F-4143-9F91-FBF793A03FC2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5ECA2C-0B0D-42E2-B5CD-3922090CDFB9}"/>
              </a:ext>
            </a:extLst>
          </p:cNvPr>
          <p:cNvSpPr txBox="1"/>
          <p:nvPr/>
        </p:nvSpPr>
        <p:spPr>
          <a:xfrm>
            <a:off x="0" y="7464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50" dirty="0">
                <a:solidFill>
                  <a:srgbClr val="C00000"/>
                </a:solidFill>
              </a:rPr>
              <a:t>Misure di perequazione e coesione per le insularità</a:t>
            </a:r>
            <a:endParaRPr lang="it-IT" sz="2800" b="1" i="1" spc="-1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3">
            <a:extLst>
              <a:ext uri="{FF2B5EF4-FFF2-40B4-BE49-F238E27FC236}">
                <a16:creationId xmlns:a16="http://schemas.microsoft.com/office/drawing/2014/main" id="{1CB4FABA-A225-4644-A05F-F6608D61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916832"/>
            <a:ext cx="7992888" cy="3024336"/>
          </a:xfrm>
          <a:custGeom>
            <a:avLst/>
            <a:gdLst>
              <a:gd name="T0" fmla="*/ 8278813 w 8278813"/>
              <a:gd name="T1" fmla="*/ 618009 h 1237307"/>
              <a:gd name="T2" fmla="*/ 4139407 w 8278813"/>
              <a:gd name="T3" fmla="*/ 1236017 h 1237307"/>
              <a:gd name="T4" fmla="*/ 0 w 8278813"/>
              <a:gd name="T5" fmla="*/ 618009 h 1237307"/>
              <a:gd name="T6" fmla="*/ 4139407 w 8278813"/>
              <a:gd name="T7" fmla="*/ 0 h 123730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78813"/>
              <a:gd name="T13" fmla="*/ 0 h 1237307"/>
              <a:gd name="T14" fmla="*/ 8278813 w 8278813"/>
              <a:gd name="T15" fmla="*/ 1237307 h 12373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8813" h="1237307">
                <a:moveTo>
                  <a:pt x="0" y="0"/>
                </a:moveTo>
                <a:lnTo>
                  <a:pt x="22998" y="0"/>
                </a:lnTo>
                <a:lnTo>
                  <a:pt x="22998" y="4312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800" dirty="0">
                <a:latin typeface="Calibri" panose="020F0502020204030204" pitchFamily="34" charset="0"/>
              </a:rPr>
              <a:t>L'adozione di congrue misure di perequazione e coesione - già prevista dalla normativa vigente  (legge n. 42 del 2009) - in modo armonico e contestuale con l’iter delle istanze di differenziazioni delle Regioni italiane, è dunque condizione necessaria per l'attuazione del federalismo fiscale.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it-IT" altLang="it-IT" sz="1800" dirty="0"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</a:rPr>
              <a:t>Non ci può essere rafforzamento del federalismo senza l’imprescindibile approntamento delle misure di coesione quali i meccanismi di perequazione fiscale e di perequazione strutturale, una diversa soluzione paleserebbe concreti profili di incompatibilità costituzionale che le Regioni che assumono di ricevere un pregiudizio non potrebbero che contestare.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it-IT" altLang="it-IT" sz="1800" dirty="0"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it-IT" altLang="it-IT" sz="1800" dirty="0">
              <a:latin typeface="Calibri" panose="020F0502020204030204" pitchFamily="34" charset="0"/>
            </a:endParaRP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9F111B42-70AA-45DA-B31D-3F9E4200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755514DA-AE3A-4527-B204-D0AEEC71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7ABA28-7828-4C19-BB62-369093F99886}" type="slidenum">
              <a:rPr lang="it-IT" smtClean="0"/>
              <a:t>26</a:t>
            </a:fld>
            <a:endParaRPr lang="it-IT" dirty="0"/>
          </a:p>
        </p:txBody>
      </p:sp>
      <p:sp>
        <p:nvSpPr>
          <p:cNvPr id="7" name="AutoShape 1">
            <a:extLst>
              <a:ext uri="{FF2B5EF4-FFF2-40B4-BE49-F238E27FC236}">
                <a16:creationId xmlns:a16="http://schemas.microsoft.com/office/drawing/2014/main" id="{A2AE6DDD-10EE-4445-B034-0A3B8026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7475"/>
            <a:ext cx="8562975" cy="522288"/>
          </a:xfrm>
          <a:custGeom>
            <a:avLst/>
            <a:gdLst>
              <a:gd name="T0" fmla="*/ 8562975 w 8562975"/>
              <a:gd name="T1" fmla="*/ 261144 h 522288"/>
              <a:gd name="T2" fmla="*/ 4281488 w 8562975"/>
              <a:gd name="T3" fmla="*/ 522288 h 522288"/>
              <a:gd name="T4" fmla="*/ 0 w 8562975"/>
              <a:gd name="T5" fmla="*/ 261144 h 522288"/>
              <a:gd name="T6" fmla="*/ 4281488 w 8562975"/>
              <a:gd name="T7" fmla="*/ 0 h 522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2975"/>
              <a:gd name="T13" fmla="*/ 0 h 522288"/>
              <a:gd name="T14" fmla="*/ 8562975 w 8562975"/>
              <a:gd name="T15" fmla="*/ 522288 h 522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2975" h="522288">
                <a:moveTo>
                  <a:pt x="0" y="0"/>
                </a:moveTo>
                <a:lnTo>
                  <a:pt x="23785" y="0"/>
                </a:lnTo>
                <a:lnTo>
                  <a:pt x="23785" y="1450"/>
                </a:lnTo>
                <a:lnTo>
                  <a:pt x="0" y="14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endParaRPr lang="it-IT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DDB76EC5-BAF1-4830-B87D-48BDB66623E9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3C108F-B326-4C0E-84F7-A3BDAF6A84B7}"/>
              </a:ext>
            </a:extLst>
          </p:cNvPr>
          <p:cNvSpPr txBox="1"/>
          <p:nvPr/>
        </p:nvSpPr>
        <p:spPr>
          <a:xfrm>
            <a:off x="0" y="7464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50" dirty="0">
                <a:solidFill>
                  <a:srgbClr val="C00000"/>
                </a:solidFill>
              </a:rPr>
              <a:t>Misure di perequazione e coesione per le insularità</a:t>
            </a:r>
            <a:endParaRPr lang="it-IT" sz="2800" b="1" i="1" spc="-1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699630B-406F-4553-BD55-ECB5F33CEE79}"/>
              </a:ext>
            </a:extLst>
          </p:cNvPr>
          <p:cNvSpPr/>
          <p:nvPr/>
        </p:nvSpPr>
        <p:spPr>
          <a:xfrm>
            <a:off x="683568" y="1951672"/>
            <a:ext cx="763284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Disciplina di tutti i profili giuridici contenuti nei documenti di candidatura e nell’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City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ivi comprese le disposizioni finalizzate al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completamento e all’accelerazione delle opere infrastrutturali connesse alla realizzazione dei Giochi Olimpici e Paraolimpici invernali 2026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nonché di natura tributaria.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F4C5B-324A-4363-97E3-703AD72F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888A56-52EC-40B4-95B1-30771F8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27</a:t>
            </a:fld>
            <a:endParaRPr lang="it-IT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FF6A9CE5-A29E-4971-8BDD-0066E04FB25B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27EF10-F7B6-4032-8200-98FF7CA273A8}"/>
              </a:ext>
            </a:extLst>
          </p:cNvPr>
          <p:cNvSpPr txBox="1"/>
          <p:nvPr/>
        </p:nvSpPr>
        <p:spPr>
          <a:xfrm>
            <a:off x="0" y="7464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</a:rPr>
              <a:t>Giochi Olimpici e Paraolimpici invernali 2026</a:t>
            </a:r>
            <a:endParaRPr lang="it-IT" sz="3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8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9E522F-2727-4D9F-96A7-F48D72D8440F}"/>
              </a:ext>
            </a:extLst>
          </p:cNvPr>
          <p:cNvSpPr txBox="1"/>
          <p:nvPr/>
        </p:nvSpPr>
        <p:spPr>
          <a:xfrm>
            <a:off x="446857" y="1556792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b="1">
                <a:solidFill>
                  <a:srgbClr val="0070C0"/>
                </a:solidFill>
                <a:latin typeface="Segoe Print" panose="02000600000000000000" pitchFamily="2" charset="0"/>
                <a:ea typeface="ＭＳ Ｐゴシック" panose="020B0600070205080204" pitchFamily="34" charset="-128"/>
              </a:defRPr>
            </a:lvl1pPr>
          </a:lstStyle>
          <a:p>
            <a:pPr marL="0" indent="0">
              <a:buNone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Avvio del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Tavolo tecnico previsto dalla legge n. 145/2018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, art.1 comma 958, per la definizione delle procedure e delle modalità di applicazione delle norme del D.lgs. n. 68/2011 in materia di:</a:t>
            </a:r>
          </a:p>
          <a:p>
            <a:pPr marL="0" indent="0">
              <a:buNone/>
            </a:pP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628650" lvl="2"/>
            <a:r>
              <a:rPr lang="it-IT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b="1" dirty="0">
                <a:solidFill>
                  <a:schemeClr val="tx1"/>
                </a:solidFill>
                <a:latin typeface="+mn-lt"/>
              </a:rPr>
              <a:t>fiscalizzazione dei trasferimenti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(di cui agli artt. 2 e 7) già prevista a decorrere dal 2020;</a:t>
            </a:r>
          </a:p>
          <a:p>
            <a:pPr marL="628650" lvl="2"/>
            <a:r>
              <a:rPr lang="it-IT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b="1" dirty="0">
                <a:solidFill>
                  <a:schemeClr val="tx1"/>
                </a:solidFill>
                <a:latin typeface="+mn-lt"/>
              </a:rPr>
              <a:t>ruolo attivo degli enti territoriali nelle attività di recupero dell'evasione fiscale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(approvazione del DM sulla compartecipazione IVA) ovvero procedura automatica come per gli altri tributi attribuiti alle Regioni. </a:t>
            </a:r>
          </a:p>
          <a:p>
            <a:pPr marL="0" indent="0">
              <a:buNone/>
            </a:pP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Aggiornamento dei dati sul contributo al consolidamento dei conti pubblici da parte della Commissione permanente per il coordinamento della finanza pubblica che deve determinare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l’effettiva entità e ripartizione fra i diversi livelli di governo delle misure di consolidamento disposte dalle manovre di finanza pubblica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(all’art.24, DL n. 50/2017).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6EBCB5-E8FB-4EAC-8B16-E3BF7D31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7785A7-B4D7-43B1-91DF-B8E07A33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28</a:t>
            </a:fld>
            <a:endParaRPr lang="it-IT" dirty="0"/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B21EB950-00BB-4208-A3EA-11913E6F3BCE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0F89A4-2C18-49C8-B364-43DB19CCA93B}"/>
              </a:ext>
            </a:extLst>
          </p:cNvPr>
          <p:cNvSpPr txBox="1"/>
          <p:nvPr/>
        </p:nvSpPr>
        <p:spPr>
          <a:xfrm>
            <a:off x="0" y="746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Istituzionale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1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9E522F-2727-4D9F-96A7-F48D72D8440F}"/>
              </a:ext>
            </a:extLst>
          </p:cNvPr>
          <p:cNvSpPr txBox="1"/>
          <p:nvPr/>
        </p:nvSpPr>
        <p:spPr>
          <a:xfrm>
            <a:off x="446857" y="184482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b="1">
                <a:solidFill>
                  <a:srgbClr val="0070C0"/>
                </a:solidFill>
                <a:latin typeface="Segoe Print" panose="02000600000000000000" pitchFamily="2" charset="0"/>
                <a:ea typeface="ＭＳ Ｐゴシック" panose="020B0600070205080204" pitchFamily="34" charset="-128"/>
              </a:defRPr>
            </a:lvl1pPr>
          </a:lstStyle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Intese Governo-Regioni per l’autonomia differenziata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in applicazione dell’art. 116, comma 2 e art. 119 della Costituzione in attuazione della legge  n. 42/2009 e del D.lgs. n. 68/2011.</a:t>
            </a:r>
          </a:p>
          <a:p>
            <a:pPr marL="0" indent="0">
              <a:buNone/>
            </a:pP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Attuazione delle sentenze della Corte Costituzionale </a:t>
            </a:r>
            <a:r>
              <a:rPr lang="it-IT" dirty="0" err="1">
                <a:solidFill>
                  <a:schemeClr val="tx1"/>
                </a:solidFill>
                <a:latin typeface="+mn-lt"/>
              </a:rPr>
              <a:t>nn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. 205/2016 e 137/2018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in materia di assegnazione risorse agli enti subentranti nelle funzioni non fondamentali delle Province.</a:t>
            </a:r>
          </a:p>
          <a:p>
            <a:pPr marL="0" indent="0">
              <a:buNone/>
            </a:pP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  <a:latin typeface="+mn-lt"/>
              </a:rPr>
              <a:t>Salvaguardia degli equilibri dei bilanci regionali rispetto alle politiche fiscali nazionali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 ed eventuale applicazione della completa compensazione tramite modifica di aliquota o attribuzione di altri tributi, in linea con l’articolo 2, comma 1, lett. t), della legge 5 maggio 2009, n. 42 e dell’articolo 11 del decreto legislativo 6 maggio 2011, n. 68.</a:t>
            </a:r>
          </a:p>
          <a:p>
            <a:pPr marL="0" indent="0">
              <a:buNone/>
            </a:pP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Conclusione delle intese con tutte le </a:t>
            </a:r>
            <a:r>
              <a:rPr lang="it-IT" b="0">
                <a:solidFill>
                  <a:schemeClr val="tx1"/>
                </a:solidFill>
                <a:latin typeface="+mn-lt"/>
              </a:rPr>
              <a:t>Regioni speciali</a:t>
            </a:r>
            <a:endParaRPr lang="it-IT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6EBCB5-E8FB-4EAC-8B16-E3BF7D31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7785A7-B4D7-43B1-91DF-B8E07A33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29</a:t>
            </a:fld>
            <a:endParaRPr lang="it-IT" dirty="0"/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B21EB950-00BB-4208-A3EA-11913E6F3BCE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0F89A4-2C18-49C8-B364-43DB19CCA93B}"/>
              </a:ext>
            </a:extLst>
          </p:cNvPr>
          <p:cNvSpPr txBox="1"/>
          <p:nvPr/>
        </p:nvSpPr>
        <p:spPr>
          <a:xfrm>
            <a:off x="0" y="746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Istituzionale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1EF057FC-F507-4439-A660-08BD8A13E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404392"/>
            <a:ext cx="9505056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Manovre di finanza pubblica e gli</a:t>
            </a:r>
          </a:p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sulla spesa delle autonomie territoriali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C55E3EA-85B8-421F-9BA1-585A7235F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6579" r="21649" b="2776"/>
          <a:stretch/>
        </p:blipFill>
        <p:spPr bwMode="auto">
          <a:xfrm>
            <a:off x="3617916" y="2512422"/>
            <a:ext cx="4834397" cy="32891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0D5048E-061B-4A2A-AF26-38C851B64B5C}"/>
              </a:ext>
            </a:extLst>
          </p:cNvPr>
          <p:cNvSpPr/>
          <p:nvPr/>
        </p:nvSpPr>
        <p:spPr>
          <a:xfrm>
            <a:off x="1669603" y="6091662"/>
            <a:ext cx="580479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440"/>
              </a:spcAft>
            </a:pPr>
            <a:r>
              <a:rPr lang="x-none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Fonte: elaborazioni su dati Istat</a:t>
            </a:r>
            <a:r>
              <a:rPr lang="it-IT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Valori in termini reali di riferimento 2010, numeri indice 2009=100</a:t>
            </a:r>
            <a:endParaRPr lang="it-IT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A421F2-ECBD-4139-BAF9-0C54ED71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EABB86-75F3-4622-977C-C12D58D5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3</a:t>
            </a:fld>
            <a:endParaRPr lang="it-IT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11AA987-B41F-4E82-A9EC-A19414C5E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1" t="37787" r="1032" b="38601"/>
          <a:stretch/>
        </p:blipFill>
        <p:spPr bwMode="auto">
          <a:xfrm>
            <a:off x="719620" y="4656448"/>
            <a:ext cx="1478164" cy="1114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">
            <a:extLst>
              <a:ext uri="{FF2B5EF4-FFF2-40B4-BE49-F238E27FC236}">
                <a16:creationId xmlns:a16="http://schemas.microsoft.com/office/drawing/2014/main" id="{20D27FB3-E729-4063-A9D6-C274CD74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6" y="1797280"/>
            <a:ext cx="5068884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spc="-150" dirty="0">
                <a:latin typeface="+mn-lt"/>
                <a:ea typeface="ＭＳ Ｐゴシック" panose="020B0600070205080204" pitchFamily="34" charset="-128"/>
              </a:rPr>
              <a:t>Spesa primaria al netto dei trasferimenti </a:t>
            </a:r>
          </a:p>
          <a:p>
            <a:pPr algn="ctr" eaLnBrk="1" hangingPunct="1"/>
            <a:r>
              <a:rPr lang="it-IT" altLang="it-IT" sz="2000" spc="-150" dirty="0">
                <a:latin typeface="+mn-lt"/>
                <a:ea typeface="ＭＳ Ｐゴシック" panose="020B0600070205080204" pitchFamily="34" charset="-128"/>
              </a:rPr>
              <a:t>alle amministrazioni pubbliche</a:t>
            </a:r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EEF5D2FD-9BCF-4BAF-AB90-15A36318B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87" y="1957693"/>
            <a:ext cx="28001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cs typeface="Arial" charset="0"/>
              </a:rPr>
              <a:t>Dal 2009 al 2017, in termini reali, </a:t>
            </a:r>
            <a:r>
              <a:rPr lang="it-IT" altLang="it-IT" sz="1800" b="1" dirty="0">
                <a:latin typeface="+mn-lt"/>
                <a:cs typeface="Arial" charset="0"/>
              </a:rPr>
              <a:t>le spese primarie al netto degli interessi passivi e dei trasferimenti alle altre amministrazioni pubbliche che identificano </a:t>
            </a:r>
            <a:r>
              <a:rPr lang="it-IT" altLang="it-IT" sz="1800" b="1" dirty="0">
                <a:solidFill>
                  <a:srgbClr val="C00000"/>
                </a:solidFill>
                <a:latin typeface="+mn-lt"/>
                <a:cs typeface="Arial" charset="0"/>
              </a:rPr>
              <a:t>la spesa direttamente governabile dall’Ente ha subito una riduzione del 34% per le Regioni</a:t>
            </a:r>
            <a:r>
              <a:rPr lang="it-IT" altLang="it-IT" sz="1800" b="1" dirty="0">
                <a:latin typeface="+mn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5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1EF057FC-F507-4439-A660-08BD8A13E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392"/>
            <a:ext cx="9144000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Manovre di finanza pubblica e gli</a:t>
            </a:r>
          </a:p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sulla spesa delle autonomie territoriali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D5048E-061B-4A2A-AF26-38C851B64B5C}"/>
              </a:ext>
            </a:extLst>
          </p:cNvPr>
          <p:cNvSpPr/>
          <p:nvPr/>
        </p:nvSpPr>
        <p:spPr>
          <a:xfrm>
            <a:off x="1458702" y="6113670"/>
            <a:ext cx="580479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440"/>
              </a:spcAft>
            </a:pPr>
            <a:r>
              <a:rPr lang="x-none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Fonte: elaborazioni su dati Istat</a:t>
            </a:r>
            <a:r>
              <a:rPr lang="it-IT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Valori in termini reali di riferimento 2010, numeri indice 2009=100</a:t>
            </a:r>
            <a:endParaRPr lang="it-IT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A421F2-ECBD-4139-BAF9-0C54ED71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EABB86-75F3-4622-977C-C12D58D5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4</a:t>
            </a:fld>
            <a:endParaRPr lang="it-IT"/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EEF5D2FD-9BCF-4BAF-AB90-15A36318B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21" y="2357003"/>
            <a:ext cx="24959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cs typeface="Arial" charset="0"/>
              </a:rPr>
              <a:t>Dal 2009 al 2017, in termini reali, la crisi economica e i tagli di bilancio ha comportato </a:t>
            </a:r>
            <a:r>
              <a:rPr lang="it-IT" altLang="it-IT" sz="1800" b="1" dirty="0">
                <a:solidFill>
                  <a:srgbClr val="C00000"/>
                </a:solidFill>
                <a:cs typeface="Arial" charset="0"/>
              </a:rPr>
              <a:t>per le Regioni una riduzione del 10% delle entrate correnti.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b="1" dirty="0">
              <a:latin typeface="+mn-lt"/>
              <a:cs typeface="Arial" charset="0"/>
            </a:endParaRPr>
          </a:p>
        </p:txBody>
      </p:sp>
      <p:sp>
        <p:nvSpPr>
          <p:cNvPr id="15" name="Rettangolo 1">
            <a:extLst>
              <a:ext uri="{FF2B5EF4-FFF2-40B4-BE49-F238E27FC236}">
                <a16:creationId xmlns:a16="http://schemas.microsoft.com/office/drawing/2014/main" id="{20D27FB3-E729-4063-A9D6-C274CD74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9" y="1801751"/>
            <a:ext cx="4774757" cy="49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n-lt"/>
                <a:ea typeface="ＭＳ Ｐゴシック" panose="020B0600070205080204" pitchFamily="34" charset="-128"/>
              </a:rPr>
              <a:t>Entrate correnti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E05DB80-2F82-45C3-B23E-3188E3C1278C}"/>
              </a:ext>
            </a:extLst>
          </p:cNvPr>
          <p:cNvGrpSpPr/>
          <p:nvPr/>
        </p:nvGrpSpPr>
        <p:grpSpPr>
          <a:xfrm>
            <a:off x="3344341" y="2103115"/>
            <a:ext cx="5196912" cy="3719323"/>
            <a:chOff x="3344341" y="2103115"/>
            <a:chExt cx="5196912" cy="3719323"/>
          </a:xfrm>
        </p:grpSpPr>
        <p:pic>
          <p:nvPicPr>
            <p:cNvPr id="9219" name="Picture 3">
              <a:extLst>
                <a:ext uri="{FF2B5EF4-FFF2-40B4-BE49-F238E27FC236}">
                  <a16:creationId xmlns:a16="http://schemas.microsoft.com/office/drawing/2014/main" id="{0A234714-C646-44F8-850B-4B1969E78C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" t="11603" r="21249" b="2745"/>
            <a:stretch/>
          </p:blipFill>
          <p:spPr bwMode="auto">
            <a:xfrm>
              <a:off x="3344341" y="2301464"/>
              <a:ext cx="5051674" cy="352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FD0CFBF2-E601-4BD3-A4C0-20C19822F477}"/>
                </a:ext>
              </a:extLst>
            </p:cNvPr>
            <p:cNvSpPr/>
            <p:nvPr/>
          </p:nvSpPr>
          <p:spPr>
            <a:xfrm>
              <a:off x="5580112" y="2103115"/>
              <a:ext cx="1800200" cy="250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0213681-C8E6-4A4D-94B9-D0D939B07A6B}"/>
                </a:ext>
              </a:extLst>
            </p:cNvPr>
            <p:cNvSpPr/>
            <p:nvPr/>
          </p:nvSpPr>
          <p:spPr>
            <a:xfrm>
              <a:off x="8333613" y="2699754"/>
              <a:ext cx="207640" cy="1965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C11CFE6-2F37-4B03-B0D8-53F2282E5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1" t="37787" r="1032" b="38601"/>
          <a:stretch/>
        </p:blipFill>
        <p:spPr bwMode="auto">
          <a:xfrm>
            <a:off x="719620" y="4656448"/>
            <a:ext cx="1478164" cy="1114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670452" y="1897034"/>
            <a:ext cx="229650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latin typeface="+mn-lt"/>
                <a:cs typeface="Arial" charset="0"/>
              </a:rPr>
              <a:t>In 9 anni per il personale dipendente </a:t>
            </a:r>
            <a:r>
              <a:rPr lang="it-IT" altLang="it-IT" sz="1800" b="1" dirty="0">
                <a:solidFill>
                  <a:srgbClr val="C00000"/>
                </a:solidFill>
                <a:latin typeface="+mn-lt"/>
                <a:cs typeface="Arial" charset="0"/>
              </a:rPr>
              <a:t>le amministrazioni regionali hanno tagliato il 9%</a:t>
            </a:r>
            <a:r>
              <a:rPr lang="it-IT" altLang="it-IT" sz="1800" b="1" dirty="0">
                <a:latin typeface="+mn-lt"/>
                <a:cs typeface="Arial" charset="0"/>
              </a:rPr>
              <a:t>, quelle centrali hanno speso il +3% in più.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0DD9D9-8576-4A93-B6E8-1201B8516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 t="13202" r="3999" b="16837"/>
          <a:stretch/>
        </p:blipFill>
        <p:spPr>
          <a:xfrm>
            <a:off x="3128012" y="2415581"/>
            <a:ext cx="5112568" cy="26084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692CC3E-80DC-4651-88C0-9769C410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246814"/>
            <a:ext cx="7056784" cy="73433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8E139CF-F227-47AC-A070-8871A278AB5E}"/>
              </a:ext>
            </a:extLst>
          </p:cNvPr>
          <p:cNvSpPr/>
          <p:nvPr/>
        </p:nvSpPr>
        <p:spPr>
          <a:xfrm>
            <a:off x="1043715" y="5991091"/>
            <a:ext cx="7272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Conto economico consolidato secondo il regolamento Ue n. 549/2013 (a) (milioni di euro correnti). ISTAT data pubblicazione aprile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823EF0-FEE8-4B02-BCE5-FC9A666D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5</a:t>
            </a:fld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80E114-FD0D-4BC8-8618-D6BD70B7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A88D35F1-7013-494C-9B63-FBF48B70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392"/>
            <a:ext cx="9144000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Manovre di finanza pubblica e gli</a:t>
            </a:r>
          </a:p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sulla spesa delle autonomie territoriali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669F84-0852-411D-86B6-DBB9D8F4E905}"/>
              </a:ext>
            </a:extLst>
          </p:cNvPr>
          <p:cNvGrpSpPr/>
          <p:nvPr/>
        </p:nvGrpSpPr>
        <p:grpSpPr>
          <a:xfrm>
            <a:off x="670452" y="3967764"/>
            <a:ext cx="1893478" cy="755578"/>
            <a:chOff x="467538" y="3504404"/>
            <a:chExt cx="1893478" cy="755578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6BDA913-11C7-4F4E-B520-8C2D23E14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33" t="80093" r="50000" b="3992"/>
            <a:stretch/>
          </p:blipFill>
          <p:spPr>
            <a:xfrm>
              <a:off x="467538" y="3504404"/>
              <a:ext cx="1872211" cy="516722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05A93CB-EBBE-4968-B7EA-B7B010582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83986" r="15333" b="12324"/>
            <a:stretch/>
          </p:blipFill>
          <p:spPr>
            <a:xfrm>
              <a:off x="488806" y="4140163"/>
              <a:ext cx="1872210" cy="119819"/>
            </a:xfrm>
            <a:prstGeom prst="rect">
              <a:avLst/>
            </a:prstGeom>
          </p:spPr>
        </p:pic>
      </p:grpSp>
      <p:sp>
        <p:nvSpPr>
          <p:cNvPr id="15" name="Rettangolo 1">
            <a:extLst>
              <a:ext uri="{FF2B5EF4-FFF2-40B4-BE49-F238E27FC236}">
                <a16:creationId xmlns:a16="http://schemas.microsoft.com/office/drawing/2014/main" id="{1F4BB572-80FD-45D7-B0FA-555DD994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974" y="1871973"/>
            <a:ext cx="4774757" cy="49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200" dirty="0">
                <a:latin typeface="+mn-lt"/>
                <a:ea typeface="ＭＳ Ｐゴシック" panose="020B0600070205080204" pitchFamily="34" charset="-128"/>
              </a:rPr>
              <a:t>Reddito personale dipendente</a:t>
            </a:r>
          </a:p>
        </p:txBody>
      </p:sp>
    </p:spTree>
    <p:extLst>
      <p:ext uri="{BB962C8B-B14F-4D97-AF65-F5344CB8AC3E}">
        <p14:creationId xmlns:p14="http://schemas.microsoft.com/office/powerpoint/2010/main" val="412778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769159" y="2060848"/>
            <a:ext cx="20465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>
                <a:latin typeface="+mn-lt"/>
                <a:cs typeface="Arial" charset="0"/>
              </a:rPr>
              <a:t>Dal 2009 al 2017 per i consumi di beni e servizi </a:t>
            </a:r>
            <a:r>
              <a:rPr lang="it-IT" altLang="it-IT" sz="1600" b="1" dirty="0">
                <a:solidFill>
                  <a:srgbClr val="C00000"/>
                </a:solidFill>
                <a:latin typeface="+mn-lt"/>
                <a:cs typeface="Arial" charset="0"/>
              </a:rPr>
              <a:t>le amministrazioni regionali hanno tagliato il 27%, </a:t>
            </a:r>
            <a:r>
              <a:rPr lang="it-IT" altLang="it-IT" sz="1600" b="1" dirty="0">
                <a:latin typeface="+mn-lt"/>
                <a:cs typeface="Arial" charset="0"/>
              </a:rPr>
              <a:t>quelle centrali speso il +20% in più.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E139CF-F227-47AC-A070-8871A278AB5E}"/>
              </a:ext>
            </a:extLst>
          </p:cNvPr>
          <p:cNvSpPr/>
          <p:nvPr/>
        </p:nvSpPr>
        <p:spPr>
          <a:xfrm>
            <a:off x="1043715" y="6146177"/>
            <a:ext cx="7272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Conto economico consolidato secondo il regolamento Ue n. 549/2013 (a) (milioni di euro correnti). ISTAT data pubblicazione aprile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823EF0-FEE8-4B02-BCE5-FC9A666D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6</a:t>
            </a:fld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80E114-FD0D-4BC8-8618-D6BD70B7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A88D35F1-7013-494C-9B63-FBF48B70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392"/>
            <a:ext cx="9144000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Manovre di finanza pubblica e gli</a:t>
            </a:r>
          </a:p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sulla spesa delle autonomie territoriali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669F84-0852-411D-86B6-DBB9D8F4E905}"/>
              </a:ext>
            </a:extLst>
          </p:cNvPr>
          <p:cNvGrpSpPr/>
          <p:nvPr/>
        </p:nvGrpSpPr>
        <p:grpSpPr>
          <a:xfrm>
            <a:off x="769159" y="4122951"/>
            <a:ext cx="1893478" cy="755578"/>
            <a:chOff x="467538" y="3504404"/>
            <a:chExt cx="1893478" cy="755578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6BDA913-11C7-4F4E-B520-8C2D23E14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33" t="80093" r="50000" b="3992"/>
            <a:stretch/>
          </p:blipFill>
          <p:spPr>
            <a:xfrm>
              <a:off x="467538" y="3504404"/>
              <a:ext cx="1872211" cy="516722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05A93CB-EBBE-4968-B7EA-B7B010582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83986" r="15333" b="12324"/>
            <a:stretch/>
          </p:blipFill>
          <p:spPr>
            <a:xfrm>
              <a:off x="488806" y="4140163"/>
              <a:ext cx="1872210" cy="119819"/>
            </a:xfrm>
            <a:prstGeom prst="rect">
              <a:avLst/>
            </a:prstGeom>
          </p:spPr>
        </p:pic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1A6E9B-45E5-4FD1-B3A8-EAF09FCAC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" t="10468" r="1099" b="13684"/>
          <a:stretch/>
        </p:blipFill>
        <p:spPr>
          <a:xfrm>
            <a:off x="3124201" y="2132856"/>
            <a:ext cx="5192216" cy="28296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3E5EB85-A9AF-4130-ABEA-963135D08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49" y="5172631"/>
            <a:ext cx="7272701" cy="916356"/>
          </a:xfrm>
          <a:prstGeom prst="rect">
            <a:avLst/>
          </a:prstGeom>
        </p:spPr>
      </p:pic>
      <p:sp>
        <p:nvSpPr>
          <p:cNvPr id="15" name="Rettangolo 1">
            <a:extLst>
              <a:ext uri="{FF2B5EF4-FFF2-40B4-BE49-F238E27FC236}">
                <a16:creationId xmlns:a16="http://schemas.microsoft.com/office/drawing/2014/main" id="{1F4BB572-80FD-45D7-B0FA-555DD994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30" y="1777159"/>
            <a:ext cx="4774757" cy="49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n-lt"/>
                <a:ea typeface="ＭＳ Ｐゴシック" panose="020B0600070205080204" pitchFamily="34" charset="-128"/>
              </a:rPr>
              <a:t>Consumi di beni e servizi</a:t>
            </a:r>
          </a:p>
        </p:txBody>
      </p:sp>
    </p:spTree>
    <p:extLst>
      <p:ext uri="{BB962C8B-B14F-4D97-AF65-F5344CB8AC3E}">
        <p14:creationId xmlns:p14="http://schemas.microsoft.com/office/powerpoint/2010/main" val="244182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618122" y="2186430"/>
            <a:ext cx="226455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>
                <a:latin typeface="+mn-lt"/>
                <a:cs typeface="Arial" charset="0"/>
              </a:rPr>
              <a:t>All’interno del sottosettore delle Autonomie locali, </a:t>
            </a:r>
            <a:r>
              <a:rPr lang="it-IT" altLang="it-IT" sz="1600" b="1" dirty="0">
                <a:solidFill>
                  <a:srgbClr val="C00000"/>
                </a:solidFill>
                <a:latin typeface="+mn-lt"/>
                <a:cs typeface="Arial" charset="0"/>
              </a:rPr>
              <a:t>il debito delle Regioni e dei Comuni dal 2009 al 2018 è sceso rispettivamente del 23,3%</a:t>
            </a:r>
            <a:r>
              <a:rPr lang="it-IT" altLang="it-IT" sz="1600" b="1" dirty="0">
                <a:latin typeface="+mn-lt"/>
                <a:cs typeface="Arial" charset="0"/>
              </a:rPr>
              <a:t> (da 41,2 a 31,6 miliardi) e del 19,6% (da 46,9 a 37,7 miliardi).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E139CF-F227-47AC-A070-8871A278AB5E}"/>
              </a:ext>
            </a:extLst>
          </p:cNvPr>
          <p:cNvSpPr/>
          <p:nvPr/>
        </p:nvSpPr>
        <p:spPr>
          <a:xfrm>
            <a:off x="4291608" y="5573602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Milioni di euro correnti. Dati: Banca d’Italia.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823EF0-FEE8-4B02-BCE5-FC9A666D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7</a:t>
            </a:fld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80E114-FD0D-4BC8-8618-D6BD70B7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A88D35F1-7013-494C-9B63-FBF48B70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392"/>
            <a:ext cx="9144000" cy="9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Manovre di finanza pubblica e gli</a:t>
            </a:r>
          </a:p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effetti sulla spesa delle autonomie territoriali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9A97918-5E0A-4F37-B26C-41933FACFF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6" r="23805"/>
          <a:stretch/>
        </p:blipFill>
        <p:spPr bwMode="auto">
          <a:xfrm>
            <a:off x="2882680" y="2607983"/>
            <a:ext cx="5772072" cy="294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A431BE-5FF6-451D-9C5C-DCA354D6363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8" t="38811" r="756" b="40189"/>
          <a:stretch/>
        </p:blipFill>
        <p:spPr bwMode="auto">
          <a:xfrm>
            <a:off x="618121" y="4797152"/>
            <a:ext cx="1901596" cy="7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">
            <a:extLst>
              <a:ext uri="{FF2B5EF4-FFF2-40B4-BE49-F238E27FC236}">
                <a16:creationId xmlns:a16="http://schemas.microsoft.com/office/drawing/2014/main" id="{1F4BB572-80FD-45D7-B0FA-555DD994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965904"/>
            <a:ext cx="4774757" cy="7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n-lt"/>
                <a:ea typeface="ＭＳ Ｐゴシック" panose="020B0600070205080204" pitchFamily="34" charset="-128"/>
              </a:rPr>
              <a:t>Debito delle Amministrazioni locali </a:t>
            </a:r>
          </a:p>
          <a:p>
            <a:pPr algn="ctr" eaLnBrk="1" hangingPunct="1"/>
            <a:r>
              <a:rPr lang="it-IT" altLang="it-IT" sz="2000" dirty="0">
                <a:latin typeface="+mn-lt"/>
                <a:ea typeface="ＭＳ Ｐゴシック" panose="020B0600070205080204" pitchFamily="34" charset="-128"/>
              </a:rPr>
              <a:t>per comparto</a:t>
            </a:r>
          </a:p>
        </p:txBody>
      </p:sp>
    </p:spTree>
    <p:extLst>
      <p:ext uri="{BB962C8B-B14F-4D97-AF65-F5344CB8AC3E}">
        <p14:creationId xmlns:p14="http://schemas.microsoft.com/office/powerpoint/2010/main" val="72924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2746" y="4909267"/>
            <a:ext cx="1157405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15616" y="4636985"/>
            <a:ext cx="741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Nel periodo 2022/14 debito delle amministrazioni locali (comprese le Regioni) ha segnato una riduzione del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3335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algn="ctr">
              <a:defRPr sz="3600" b="1">
                <a:solidFill>
                  <a:srgbClr val="0070C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dirty="0"/>
              <a:t>NADEF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82746" y="48845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-15,57%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5358168"/>
            <a:ext cx="731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debito della Pubblica Amministrazione risulta determinato pressoché integralmente dalla componente delle amministrazioni centrali.</a:t>
            </a:r>
          </a:p>
          <a:p>
            <a:endParaRPr lang="it-IT" dirty="0"/>
          </a:p>
        </p:txBody>
      </p:sp>
      <p:pic>
        <p:nvPicPr>
          <p:cNvPr id="11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694920" y="4685700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740443" y="5400564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0238" y="3907029"/>
            <a:ext cx="86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Dati estratti da: TAB. III .1.1 - Debito delle Amministrazioni pubbliche per sottosettore (milioni di euro e % del PIL) </a:t>
            </a:r>
          </a:p>
          <a:p>
            <a:pPr algn="ctr"/>
            <a:r>
              <a:rPr lang="it-IT" sz="1100" i="1" dirty="0"/>
              <a:t>anni 2018 - 2022 estratto da NADEF 2019; anni precedenti DEF 2017 NADEF 2017 e 2016</a:t>
            </a:r>
            <a:endParaRPr lang="it-IT" sz="11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3F9938-469A-4205-9EA7-A2C4E2AF6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6" y="1765123"/>
            <a:ext cx="7713227" cy="208597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1E5C17-2C67-49A0-85DD-E85A1E1F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F59123-719C-4360-A25F-19A838ED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8</a:t>
            </a:fld>
            <a:endParaRPr lang="it-IT" dirty="0"/>
          </a:p>
        </p:txBody>
      </p:sp>
      <p:sp>
        <p:nvSpPr>
          <p:cNvPr id="14" name="Rettangolo 1">
            <a:extLst>
              <a:ext uri="{FF2B5EF4-FFF2-40B4-BE49-F238E27FC236}">
                <a16:creationId xmlns:a16="http://schemas.microsoft.com/office/drawing/2014/main" id="{1C150417-8F9F-4137-9CD1-52AD7A9F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86" y="1288036"/>
            <a:ext cx="7894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+mn-lt"/>
                <a:ea typeface="ＭＳ Ｐゴシック" panose="020B0600070205080204" pitchFamily="34" charset="-128"/>
              </a:rPr>
              <a:t>Debito delle amministrazioni pubbliche per sottosettore</a:t>
            </a:r>
          </a:p>
        </p:txBody>
      </p:sp>
    </p:spTree>
    <p:extLst>
      <p:ext uri="{BB962C8B-B14F-4D97-AF65-F5344CB8AC3E}">
        <p14:creationId xmlns:p14="http://schemas.microsoft.com/office/powerpoint/2010/main" val="208327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E9DB6A-B77D-45A2-8517-B28418096DA7}"/>
              </a:ext>
            </a:extLst>
          </p:cNvPr>
          <p:cNvSpPr txBox="1"/>
          <p:nvPr/>
        </p:nvSpPr>
        <p:spPr>
          <a:xfrm>
            <a:off x="725057" y="1833535"/>
            <a:ext cx="767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</a:rPr>
              <a:t>Anche quest’anno, nello spirito di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leale collaborazione </a:t>
            </a:r>
            <a:r>
              <a:rPr lang="it-IT" dirty="0">
                <a:latin typeface="Calibri" panose="020F0502020204030204" pitchFamily="34" charset="0"/>
              </a:rPr>
              <a:t>sono stati siglati gli accordi Stato-Regioni in occasione alla stesura della legge di bilancio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antecedenti</a:t>
            </a:r>
            <a:r>
              <a:rPr lang="it-IT" b="1" dirty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l’approvazione delle manovre in Consiglio dei Ministri che hanno consentito di: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AAD023D-B068-4747-92FB-2F9D607AB265}"/>
              </a:ext>
            </a:extLst>
          </p:cNvPr>
          <p:cNvSpPr txBox="1">
            <a:spLocks/>
          </p:cNvSpPr>
          <p:nvPr/>
        </p:nvSpPr>
        <p:spPr>
          <a:xfrm>
            <a:off x="446857" y="358387"/>
            <a:ext cx="8229600" cy="472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5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Ddl Bilancio dello Stato 2020-2022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FE4683-C301-416B-9346-7A87174CE912}"/>
              </a:ext>
            </a:extLst>
          </p:cNvPr>
          <p:cNvSpPr txBox="1"/>
          <p:nvPr/>
        </p:nvSpPr>
        <p:spPr>
          <a:xfrm>
            <a:off x="522858" y="838530"/>
            <a:ext cx="8077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</a:rPr>
              <a:t>Accordi in Conferenza Stato–Regioni 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del 15 ottobre 2018 e del 10 ottobre 2019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DBA0057-89FB-4B7E-B30C-2C5F0A1293A9}"/>
              </a:ext>
            </a:extLst>
          </p:cNvPr>
          <p:cNvSpPr/>
          <p:nvPr/>
        </p:nvSpPr>
        <p:spPr>
          <a:xfrm>
            <a:off x="747135" y="4572183"/>
            <a:ext cx="765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accordi hanno consentito di coprire i tagli alle RSO per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2,496 miliardi di euro nel 2019 ed 1,746 miliardi di euro nel 2020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attraverso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“scambio” di una q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uota di avanzo di amministrazione con la possibilità di spesa per investimenti «orientando» l’avanzo delle Regioni al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rilancio e all’accelerazione degli investimenti pubblici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. La NADEF 2019 ha aggiornato g</a:t>
            </a:r>
            <a:r>
              <a:rPr lang="it-IT" b="1" dirty="0"/>
              <a:t>li ambiti in cui realizzare gli interventi.</a:t>
            </a:r>
            <a:endParaRPr lang="it-IT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2B3C43-C057-42C7-8E7A-973F005F97C4}"/>
              </a:ext>
            </a:extLst>
          </p:cNvPr>
          <p:cNvSpPr/>
          <p:nvPr/>
        </p:nvSpPr>
        <p:spPr>
          <a:xfrm>
            <a:off x="1259632" y="2855522"/>
            <a:ext cx="713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riqualificare la spesa corrente verso investimenti per la crescita con programmazione pluriennale 2019–2023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328CAC-966A-4CD9-A2F1-E2E99C05A9C5}"/>
              </a:ext>
            </a:extLst>
          </p:cNvPr>
          <p:cNvSpPr/>
          <p:nvPr/>
        </p:nvSpPr>
        <p:spPr>
          <a:xfrm>
            <a:off x="1259632" y="3600508"/>
            <a:ext cx="713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</a:pPr>
            <a:r>
              <a:rPr lang="it-IT" b="1" dirty="0">
                <a:latin typeface="Calibri" panose="020F0502020204030204" pitchFamily="34" charset="0"/>
              </a:rPr>
              <a:t>salvaguardare integralmente i trasferimenti alle Regioni finalizzati al sostegno delle «Politiche sociali» e della formazione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594CC2-2CBD-426B-8D90-FF3D97BE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it-IT" dirty="0"/>
              <a:t>Conferenza delle Regioni e delle Province autonome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EB96C-427E-48AF-9F40-A6BA38C3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BA28-7828-4C19-BB62-369093F99886}" type="slidenum">
              <a:rPr lang="it-IT" smtClean="0"/>
              <a:t>9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CFD9C1-189C-4AB0-BA83-51EEF1C1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08038" y="2968343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367348-383E-45D1-B2FC-1E092A1E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1">
            <a:off x="828725" y="3614675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28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3267</Words>
  <Application>Microsoft Office PowerPoint</Application>
  <PresentationFormat>Presentazione su schermo (4:3)</PresentationFormat>
  <Paragraphs>265</Paragraphs>
  <Slides>29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</vt:lpstr>
      <vt:lpstr>Times New Roman</vt:lpstr>
      <vt:lpstr>Wingdings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Comolli</dc:creator>
  <cp:lastModifiedBy>Evelina Melone</cp:lastModifiedBy>
  <cp:revision>409</cp:revision>
  <cp:lastPrinted>2019-11-11T15:55:34Z</cp:lastPrinted>
  <dcterms:created xsi:type="dcterms:W3CDTF">2016-02-18T12:30:32Z</dcterms:created>
  <dcterms:modified xsi:type="dcterms:W3CDTF">2019-11-12T10:55:02Z</dcterms:modified>
</cp:coreProperties>
</file>