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450" r:id="rId4"/>
    <p:sldId id="449" r:id="rId5"/>
    <p:sldId id="451" r:id="rId6"/>
    <p:sldId id="452" r:id="rId7"/>
    <p:sldId id="461" r:id="rId8"/>
    <p:sldId id="462" r:id="rId9"/>
    <p:sldId id="456" r:id="rId10"/>
    <p:sldId id="455" r:id="rId11"/>
    <p:sldId id="454" r:id="rId12"/>
    <p:sldId id="460" r:id="rId13"/>
    <p:sldId id="453" r:id="rId14"/>
    <p:sldId id="463" r:id="rId15"/>
    <p:sldId id="458" r:id="rId16"/>
    <p:sldId id="459" r:id="rId17"/>
    <p:sldId id="447"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p:cViewPr varScale="1">
        <p:scale>
          <a:sx n="85" d="100"/>
          <a:sy n="85" d="100"/>
        </p:scale>
        <p:origin x="54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7BB7C-C7B4-46AA-A215-2202E04CF248}" type="datetimeFigureOut">
              <a:rPr lang="it-IT" smtClean="0"/>
              <a:t>23/11/2020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8CA63F-C89C-4795-AC94-E5D163B5F024}" type="slidenum">
              <a:rPr lang="it-IT" smtClean="0"/>
              <a:t>‹N›</a:t>
            </a:fld>
            <a:endParaRPr lang="it-IT"/>
          </a:p>
        </p:txBody>
      </p:sp>
    </p:spTree>
    <p:extLst>
      <p:ext uri="{BB962C8B-B14F-4D97-AF65-F5344CB8AC3E}">
        <p14:creationId xmlns:p14="http://schemas.microsoft.com/office/powerpoint/2010/main" val="2904600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96BB3C-8149-412D-96CE-DCA39B251DE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4396A11-FFEF-4C0B-AEB0-2CB3D4D4C2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00D8E59-4ED9-459E-9D5A-B34597ABD85C}"/>
              </a:ext>
            </a:extLst>
          </p:cNvPr>
          <p:cNvSpPr>
            <a:spLocks noGrp="1"/>
          </p:cNvSpPr>
          <p:nvPr>
            <p:ph type="dt" sz="half" idx="10"/>
          </p:nvPr>
        </p:nvSpPr>
        <p:spPr/>
        <p:txBody>
          <a:bodyPr/>
          <a:lstStyle/>
          <a:p>
            <a:fld id="{C98FED4F-36BC-448D-8F37-A3A213D62204}" type="datetime1">
              <a:rPr lang="it-IT" smtClean="0"/>
              <a:t>23/11/2020</a:t>
            </a:fld>
            <a:endParaRPr lang="it-IT"/>
          </a:p>
        </p:txBody>
      </p:sp>
      <p:sp>
        <p:nvSpPr>
          <p:cNvPr id="5" name="Segnaposto piè di pagina 4">
            <a:extLst>
              <a:ext uri="{FF2B5EF4-FFF2-40B4-BE49-F238E27FC236}">
                <a16:creationId xmlns:a16="http://schemas.microsoft.com/office/drawing/2014/main" id="{8041FB69-F0F2-4434-9AF7-EFC0625C49A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257A7D8-5861-461F-B857-BCD164B68CFF}"/>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297560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0871E2-9F19-4C22-8697-16B3FD3B091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29872A0-8C4E-49D5-9A4A-F0494B43568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0CC99B-2BB6-4CF7-AC79-CB31A2F84329}"/>
              </a:ext>
            </a:extLst>
          </p:cNvPr>
          <p:cNvSpPr>
            <a:spLocks noGrp="1"/>
          </p:cNvSpPr>
          <p:nvPr>
            <p:ph type="dt" sz="half" idx="10"/>
          </p:nvPr>
        </p:nvSpPr>
        <p:spPr/>
        <p:txBody>
          <a:bodyPr/>
          <a:lstStyle/>
          <a:p>
            <a:fld id="{65C51EF7-EDA1-4FE0-8B7E-7590FEEF366D}" type="datetime1">
              <a:rPr lang="it-IT" smtClean="0"/>
              <a:t>23/11/2020</a:t>
            </a:fld>
            <a:endParaRPr lang="it-IT"/>
          </a:p>
        </p:txBody>
      </p:sp>
      <p:sp>
        <p:nvSpPr>
          <p:cNvPr id="5" name="Segnaposto piè di pagina 4">
            <a:extLst>
              <a:ext uri="{FF2B5EF4-FFF2-40B4-BE49-F238E27FC236}">
                <a16:creationId xmlns:a16="http://schemas.microsoft.com/office/drawing/2014/main" id="{21738D13-2039-45D4-9DE7-4337F6907F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C3A1723-5C2B-446C-925E-783ABA4983C9}"/>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345215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24F659D-8040-4A57-940F-E297EEAA52A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57B30C0-1BD4-4995-89F6-F8E73897BC4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920A6D-0251-4719-98FF-385CE924DAD1}"/>
              </a:ext>
            </a:extLst>
          </p:cNvPr>
          <p:cNvSpPr>
            <a:spLocks noGrp="1"/>
          </p:cNvSpPr>
          <p:nvPr>
            <p:ph type="dt" sz="half" idx="10"/>
          </p:nvPr>
        </p:nvSpPr>
        <p:spPr/>
        <p:txBody>
          <a:bodyPr/>
          <a:lstStyle/>
          <a:p>
            <a:fld id="{D9C69213-6E7F-4A34-87D9-DF1BAA11EF7E}" type="datetime1">
              <a:rPr lang="it-IT" smtClean="0"/>
              <a:t>23/11/2020</a:t>
            </a:fld>
            <a:endParaRPr lang="it-IT"/>
          </a:p>
        </p:txBody>
      </p:sp>
      <p:sp>
        <p:nvSpPr>
          <p:cNvPr id="5" name="Segnaposto piè di pagina 4">
            <a:extLst>
              <a:ext uri="{FF2B5EF4-FFF2-40B4-BE49-F238E27FC236}">
                <a16:creationId xmlns:a16="http://schemas.microsoft.com/office/drawing/2014/main" id="{CE22289C-D6AF-45C9-83F9-13252A5202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180582-9B9B-4BF9-9D2C-FBB82912D3B8}"/>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2624561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BFCC3C-DB9A-4EFF-90A2-6F943D0D5CF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FDC7DB7-F014-4210-82EE-EC5150F56BC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5EF1802-8A2B-42AA-B2DF-4114C7A7D0E5}"/>
              </a:ext>
            </a:extLst>
          </p:cNvPr>
          <p:cNvSpPr>
            <a:spLocks noGrp="1"/>
          </p:cNvSpPr>
          <p:nvPr>
            <p:ph type="dt" sz="half" idx="10"/>
          </p:nvPr>
        </p:nvSpPr>
        <p:spPr/>
        <p:txBody>
          <a:bodyPr/>
          <a:lstStyle/>
          <a:p>
            <a:fld id="{94ADF618-B192-49BA-B38E-CDA685DEF4F4}" type="datetime1">
              <a:rPr lang="it-IT" smtClean="0"/>
              <a:t>23/11/2020</a:t>
            </a:fld>
            <a:endParaRPr lang="it-IT"/>
          </a:p>
        </p:txBody>
      </p:sp>
      <p:sp>
        <p:nvSpPr>
          <p:cNvPr id="5" name="Segnaposto piè di pagina 4">
            <a:extLst>
              <a:ext uri="{FF2B5EF4-FFF2-40B4-BE49-F238E27FC236}">
                <a16:creationId xmlns:a16="http://schemas.microsoft.com/office/drawing/2014/main" id="{70855952-095F-42CD-9B8F-5AB9CA2A73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D5CFA4-FA60-452A-A6C9-BD32C0A9EC30}"/>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12255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103998-DD88-4663-8F71-CC99E3B5DA7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55154F9-635B-4F37-98DA-7CF7BCBF9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F72372C-3BCD-43F3-9BCC-F9BFD5F07456}"/>
              </a:ext>
            </a:extLst>
          </p:cNvPr>
          <p:cNvSpPr>
            <a:spLocks noGrp="1"/>
          </p:cNvSpPr>
          <p:nvPr>
            <p:ph type="dt" sz="half" idx="10"/>
          </p:nvPr>
        </p:nvSpPr>
        <p:spPr/>
        <p:txBody>
          <a:bodyPr/>
          <a:lstStyle/>
          <a:p>
            <a:fld id="{E7725290-F7C4-4450-A529-C555D236A05E}" type="datetime1">
              <a:rPr lang="it-IT" smtClean="0"/>
              <a:t>23/11/2020</a:t>
            </a:fld>
            <a:endParaRPr lang="it-IT"/>
          </a:p>
        </p:txBody>
      </p:sp>
      <p:sp>
        <p:nvSpPr>
          <p:cNvPr id="5" name="Segnaposto piè di pagina 4">
            <a:extLst>
              <a:ext uri="{FF2B5EF4-FFF2-40B4-BE49-F238E27FC236}">
                <a16:creationId xmlns:a16="http://schemas.microsoft.com/office/drawing/2014/main" id="{2D1456BE-632B-4E75-9D45-5040B6956C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9B2952-D6B7-429D-B90E-2A22C0751870}"/>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3064682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BD6D1-B5C9-4BE3-860E-BA1EC47E3E3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F5DEA8E-8814-4523-9018-CA03A77212B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0712DD7-6A23-48E1-8595-9E6EF109CC3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1A20F0B-E9C4-41EB-A900-5AF00D30057F}"/>
              </a:ext>
            </a:extLst>
          </p:cNvPr>
          <p:cNvSpPr>
            <a:spLocks noGrp="1"/>
          </p:cNvSpPr>
          <p:nvPr>
            <p:ph type="dt" sz="half" idx="10"/>
          </p:nvPr>
        </p:nvSpPr>
        <p:spPr/>
        <p:txBody>
          <a:bodyPr/>
          <a:lstStyle/>
          <a:p>
            <a:fld id="{2DD51E75-086E-4B02-B59F-3FE1B35BBBDF}" type="datetime1">
              <a:rPr lang="it-IT" smtClean="0"/>
              <a:t>23/11/2020</a:t>
            </a:fld>
            <a:endParaRPr lang="it-IT"/>
          </a:p>
        </p:txBody>
      </p:sp>
      <p:sp>
        <p:nvSpPr>
          <p:cNvPr id="6" name="Segnaposto piè di pagina 5">
            <a:extLst>
              <a:ext uri="{FF2B5EF4-FFF2-40B4-BE49-F238E27FC236}">
                <a16:creationId xmlns:a16="http://schemas.microsoft.com/office/drawing/2014/main" id="{3E2D826C-F3F8-4F2A-821E-37F14A75721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862425-EEDD-4AB8-9EB0-521C27B10BF5}"/>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410668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6D33C0-6514-42C5-A382-CBFA585B75B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0EDD690-8837-4CA8-8C88-1F01FB7B44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ACD8CDC-60F3-4656-8FD4-A05F4487263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D86064F-4054-4DA2-AB95-C325C00EF6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D18D81B-4365-44FD-8B0C-466910991F6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6880AE8-6EA6-4A7E-A403-EE2D2E47A0C0}"/>
              </a:ext>
            </a:extLst>
          </p:cNvPr>
          <p:cNvSpPr>
            <a:spLocks noGrp="1"/>
          </p:cNvSpPr>
          <p:nvPr>
            <p:ph type="dt" sz="half" idx="10"/>
          </p:nvPr>
        </p:nvSpPr>
        <p:spPr/>
        <p:txBody>
          <a:bodyPr/>
          <a:lstStyle/>
          <a:p>
            <a:fld id="{67287700-3133-48EA-AD4E-0A3C5B981908}" type="datetime1">
              <a:rPr lang="it-IT" smtClean="0"/>
              <a:t>23/11/2020</a:t>
            </a:fld>
            <a:endParaRPr lang="it-IT"/>
          </a:p>
        </p:txBody>
      </p:sp>
      <p:sp>
        <p:nvSpPr>
          <p:cNvPr id="8" name="Segnaposto piè di pagina 7">
            <a:extLst>
              <a:ext uri="{FF2B5EF4-FFF2-40B4-BE49-F238E27FC236}">
                <a16:creationId xmlns:a16="http://schemas.microsoft.com/office/drawing/2014/main" id="{58E7C49B-E4D5-4E6A-B8C8-D070F22C229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4A7AA99-05B8-4295-98FE-3243BE5F2E38}"/>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1466650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749F4D-2D47-40FC-98ED-8FA2FCE95FB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93C565E-BB44-483A-83D1-1C88D453F983}"/>
              </a:ext>
            </a:extLst>
          </p:cNvPr>
          <p:cNvSpPr>
            <a:spLocks noGrp="1"/>
          </p:cNvSpPr>
          <p:nvPr>
            <p:ph type="dt" sz="half" idx="10"/>
          </p:nvPr>
        </p:nvSpPr>
        <p:spPr/>
        <p:txBody>
          <a:bodyPr/>
          <a:lstStyle/>
          <a:p>
            <a:fld id="{B8EF9FCC-8929-4225-8B58-98E49669551D}" type="datetime1">
              <a:rPr lang="it-IT" smtClean="0"/>
              <a:t>23/11/2020</a:t>
            </a:fld>
            <a:endParaRPr lang="it-IT"/>
          </a:p>
        </p:txBody>
      </p:sp>
      <p:sp>
        <p:nvSpPr>
          <p:cNvPr id="4" name="Segnaposto piè di pagina 3">
            <a:extLst>
              <a:ext uri="{FF2B5EF4-FFF2-40B4-BE49-F238E27FC236}">
                <a16:creationId xmlns:a16="http://schemas.microsoft.com/office/drawing/2014/main" id="{8C9B1F79-6CF2-4AEF-A603-678FCF7615F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C118DA0-DE12-4887-8AF9-19C5A0B14539}"/>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74116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BA0673A6-86E5-449E-B5F9-D0851F3EE34F}"/>
              </a:ext>
            </a:extLst>
          </p:cNvPr>
          <p:cNvSpPr>
            <a:spLocks noGrp="1"/>
          </p:cNvSpPr>
          <p:nvPr>
            <p:ph type="dt" sz="half" idx="10"/>
          </p:nvPr>
        </p:nvSpPr>
        <p:spPr/>
        <p:txBody>
          <a:bodyPr/>
          <a:lstStyle/>
          <a:p>
            <a:fld id="{BCDBFB86-F8B2-4E06-88F9-C976D8857006}" type="datetime1">
              <a:rPr lang="it-IT" smtClean="0"/>
              <a:t>23/11/2020</a:t>
            </a:fld>
            <a:endParaRPr lang="it-IT"/>
          </a:p>
        </p:txBody>
      </p:sp>
      <p:sp>
        <p:nvSpPr>
          <p:cNvPr id="3" name="Segnaposto piè di pagina 2">
            <a:extLst>
              <a:ext uri="{FF2B5EF4-FFF2-40B4-BE49-F238E27FC236}">
                <a16:creationId xmlns:a16="http://schemas.microsoft.com/office/drawing/2014/main" id="{54B8386E-580C-4B76-98AA-F489497AB54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810F0CC6-7C6F-4326-9378-0B5EF66A0643}"/>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279615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868C42-915C-41DB-B252-0931105DE21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F4D3F20-A077-4221-80C1-F9E79AAE95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36EB418-C535-448F-A325-6B048DD59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C9D84CA-D4B1-4CDD-AE07-5FA70F695162}"/>
              </a:ext>
            </a:extLst>
          </p:cNvPr>
          <p:cNvSpPr>
            <a:spLocks noGrp="1"/>
          </p:cNvSpPr>
          <p:nvPr>
            <p:ph type="dt" sz="half" idx="10"/>
          </p:nvPr>
        </p:nvSpPr>
        <p:spPr/>
        <p:txBody>
          <a:bodyPr/>
          <a:lstStyle/>
          <a:p>
            <a:fld id="{2B128581-AAE4-497A-B2DD-28F5FF78CE44}" type="datetime1">
              <a:rPr lang="it-IT" smtClean="0"/>
              <a:t>23/11/2020</a:t>
            </a:fld>
            <a:endParaRPr lang="it-IT"/>
          </a:p>
        </p:txBody>
      </p:sp>
      <p:sp>
        <p:nvSpPr>
          <p:cNvPr id="6" name="Segnaposto piè di pagina 5">
            <a:extLst>
              <a:ext uri="{FF2B5EF4-FFF2-40B4-BE49-F238E27FC236}">
                <a16:creationId xmlns:a16="http://schemas.microsoft.com/office/drawing/2014/main" id="{6E344CD0-CB3B-41EB-B47B-EA334E8D7EF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4F15808-0A88-4164-9E09-B1E91C7DCFC5}"/>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245546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3AD7C-49BF-4D61-A7D1-13E6C67A36D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F59A739-FC54-4A04-91DA-F5505CA785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09ECBCC-75CC-481F-83CB-FDCFA6E3B9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2144C06-9CEB-45F3-A269-DB3538671598}"/>
              </a:ext>
            </a:extLst>
          </p:cNvPr>
          <p:cNvSpPr>
            <a:spLocks noGrp="1"/>
          </p:cNvSpPr>
          <p:nvPr>
            <p:ph type="dt" sz="half" idx="10"/>
          </p:nvPr>
        </p:nvSpPr>
        <p:spPr/>
        <p:txBody>
          <a:bodyPr/>
          <a:lstStyle/>
          <a:p>
            <a:fld id="{179C1EE1-D32C-43E8-8A32-0EE70F659201}" type="datetime1">
              <a:rPr lang="it-IT" smtClean="0"/>
              <a:t>23/11/2020</a:t>
            </a:fld>
            <a:endParaRPr lang="it-IT"/>
          </a:p>
        </p:txBody>
      </p:sp>
      <p:sp>
        <p:nvSpPr>
          <p:cNvPr id="6" name="Segnaposto piè di pagina 5">
            <a:extLst>
              <a:ext uri="{FF2B5EF4-FFF2-40B4-BE49-F238E27FC236}">
                <a16:creationId xmlns:a16="http://schemas.microsoft.com/office/drawing/2014/main" id="{55E7B315-B2D8-43F0-9D43-66A96CCC741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449A4E3-F05C-4F9D-B888-8E5E622566C6}"/>
              </a:ext>
            </a:extLst>
          </p:cNvPr>
          <p:cNvSpPr>
            <a:spLocks noGrp="1"/>
          </p:cNvSpPr>
          <p:nvPr>
            <p:ph type="sldNum" sz="quarter" idx="12"/>
          </p:nvPr>
        </p:nvSpPr>
        <p:spPr/>
        <p:txBody>
          <a:bodyPr/>
          <a:lstStyle/>
          <a:p>
            <a:fld id="{46FCF927-B6EE-4625-B6B3-8929F10BFBBE}" type="slidenum">
              <a:rPr lang="it-IT" smtClean="0"/>
              <a:t>‹N›</a:t>
            </a:fld>
            <a:endParaRPr lang="it-IT"/>
          </a:p>
        </p:txBody>
      </p:sp>
    </p:spTree>
    <p:extLst>
      <p:ext uri="{BB962C8B-B14F-4D97-AF65-F5344CB8AC3E}">
        <p14:creationId xmlns:p14="http://schemas.microsoft.com/office/powerpoint/2010/main" val="239707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18562F4-3868-41C7-8085-A4A652862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D09597F-2EC4-48FF-978B-F7DA838AA1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82A444-EE22-44A7-95B3-2248D3897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8A318-7722-4D16-B1DD-9A5B9922F6AF}" type="datetime1">
              <a:rPr lang="it-IT" smtClean="0"/>
              <a:t>23/11/2020</a:t>
            </a:fld>
            <a:endParaRPr lang="it-IT"/>
          </a:p>
        </p:txBody>
      </p:sp>
      <p:sp>
        <p:nvSpPr>
          <p:cNvPr id="5" name="Segnaposto piè di pagina 4">
            <a:extLst>
              <a:ext uri="{FF2B5EF4-FFF2-40B4-BE49-F238E27FC236}">
                <a16:creationId xmlns:a16="http://schemas.microsoft.com/office/drawing/2014/main" id="{FD59727C-C032-4EBB-9303-C6E04EC15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DD82DEA-20B2-4F92-B3A2-BE79299D3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CF927-B6EE-4625-B6B3-8929F10BFBBE}" type="slidenum">
              <a:rPr lang="it-IT" smtClean="0"/>
              <a:t>‹N›</a:t>
            </a:fld>
            <a:endParaRPr lang="it-IT"/>
          </a:p>
        </p:txBody>
      </p:sp>
    </p:spTree>
    <p:extLst>
      <p:ext uri="{BB962C8B-B14F-4D97-AF65-F5344CB8AC3E}">
        <p14:creationId xmlns:p14="http://schemas.microsoft.com/office/powerpoint/2010/main" val="3538275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18" Type="http://schemas.openxmlformats.org/officeDocument/2006/relationships/image" Target="../media/image18.png"/><Relationship Id="rId3" Type="http://schemas.openxmlformats.org/officeDocument/2006/relationships/image" Target="../media/image3.svg"/><Relationship Id="rId21" Type="http://schemas.openxmlformats.org/officeDocument/2006/relationships/image" Target="../media/image21.svg"/><Relationship Id="rId7" Type="http://schemas.openxmlformats.org/officeDocument/2006/relationships/image" Target="../media/image7.svg"/><Relationship Id="rId12" Type="http://schemas.openxmlformats.org/officeDocument/2006/relationships/image" Target="../media/image12.png"/><Relationship Id="rId17" Type="http://schemas.openxmlformats.org/officeDocument/2006/relationships/image" Target="../media/image17.sv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19" Type="http://schemas.openxmlformats.org/officeDocument/2006/relationships/image" Target="../media/image19.sv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06EDD5-5CE5-4AE6-8C21-B0C84E57AE6D}"/>
              </a:ext>
            </a:extLst>
          </p:cNvPr>
          <p:cNvSpPr>
            <a:spLocks noGrp="1"/>
          </p:cNvSpPr>
          <p:nvPr>
            <p:ph type="ctrTitle"/>
          </p:nvPr>
        </p:nvSpPr>
        <p:spPr>
          <a:xfrm>
            <a:off x="385895" y="302003"/>
            <a:ext cx="11350304" cy="1218627"/>
          </a:xfrm>
        </p:spPr>
        <p:txBody>
          <a:bodyPr>
            <a:normAutofit/>
          </a:bodyPr>
          <a:lstStyle/>
          <a:p>
            <a:r>
              <a:rPr lang="it-IT" sz="4000" b="1" dirty="0">
                <a:solidFill>
                  <a:srgbClr val="002060"/>
                </a:solidFill>
              </a:rPr>
              <a:t>AUDIZIONE DELLA CONFERENZA </a:t>
            </a:r>
            <a:br>
              <a:rPr lang="it-IT" sz="4000" b="1" dirty="0">
                <a:solidFill>
                  <a:srgbClr val="002060"/>
                </a:solidFill>
              </a:rPr>
            </a:br>
            <a:r>
              <a:rPr lang="it-IT" sz="4000" b="1" dirty="0">
                <a:solidFill>
                  <a:srgbClr val="002060"/>
                </a:solidFill>
              </a:rPr>
              <a:t>DELLE REGIONI E DELLE PROVINCE AUTONOME</a:t>
            </a:r>
            <a:endParaRPr lang="it-IT" sz="4000" dirty="0"/>
          </a:p>
        </p:txBody>
      </p:sp>
      <p:sp>
        <p:nvSpPr>
          <p:cNvPr id="3" name="Sottotitolo 2">
            <a:extLst>
              <a:ext uri="{FF2B5EF4-FFF2-40B4-BE49-F238E27FC236}">
                <a16:creationId xmlns:a16="http://schemas.microsoft.com/office/drawing/2014/main" id="{4CB79FB3-578A-4653-827A-486C1BA97F73}"/>
              </a:ext>
            </a:extLst>
          </p:cNvPr>
          <p:cNvSpPr>
            <a:spLocks noGrp="1"/>
          </p:cNvSpPr>
          <p:nvPr>
            <p:ph type="subTitle" idx="1"/>
          </p:nvPr>
        </p:nvSpPr>
        <p:spPr>
          <a:xfrm>
            <a:off x="1416460" y="2157946"/>
            <a:ext cx="9144000" cy="1655762"/>
          </a:xfrm>
        </p:spPr>
        <p:txBody>
          <a:bodyPr>
            <a:noAutofit/>
          </a:bodyPr>
          <a:lstStyle/>
          <a:p>
            <a:r>
              <a:rPr lang="it-IT" sz="3600" b="1" i="1" dirty="0" err="1">
                <a:solidFill>
                  <a:srgbClr val="002060"/>
                </a:solidFill>
              </a:rPr>
              <a:t>ddl</a:t>
            </a:r>
            <a:r>
              <a:rPr lang="it-IT" sz="3600" b="1" i="1" dirty="0">
                <a:solidFill>
                  <a:srgbClr val="002060"/>
                </a:solidFill>
              </a:rPr>
              <a:t> bilancio di previsione dello Stato per l'anno finanziario 2021 e bilancio pluriennale per il triennio 2022-2023</a:t>
            </a:r>
          </a:p>
          <a:p>
            <a:endParaRPr lang="it-IT" sz="3600" dirty="0">
              <a:solidFill>
                <a:srgbClr val="002060"/>
              </a:solidFill>
            </a:endParaRPr>
          </a:p>
        </p:txBody>
      </p:sp>
      <p:sp>
        <p:nvSpPr>
          <p:cNvPr id="4" name="Rettangolo 3">
            <a:extLst>
              <a:ext uri="{FF2B5EF4-FFF2-40B4-BE49-F238E27FC236}">
                <a16:creationId xmlns:a16="http://schemas.microsoft.com/office/drawing/2014/main" id="{B3412059-775B-4771-A554-0A43EDE09CCD}"/>
              </a:ext>
            </a:extLst>
          </p:cNvPr>
          <p:cNvSpPr/>
          <p:nvPr/>
        </p:nvSpPr>
        <p:spPr>
          <a:xfrm>
            <a:off x="385895" y="4266358"/>
            <a:ext cx="11450973" cy="954107"/>
          </a:xfrm>
          <a:prstGeom prst="rect">
            <a:avLst/>
          </a:prstGeom>
        </p:spPr>
        <p:txBody>
          <a:bodyPr wrap="square">
            <a:spAutoFit/>
          </a:bodyPr>
          <a:lstStyle/>
          <a:p>
            <a:pPr algn="ctr"/>
            <a:r>
              <a:rPr lang="it-IT" sz="2800" b="1" dirty="0"/>
              <a:t>Commissione Bilancio della Camera dei deputati unitamente alla Commissione Bilancio del Senato della Repubblica</a:t>
            </a:r>
          </a:p>
        </p:txBody>
      </p:sp>
      <p:sp>
        <p:nvSpPr>
          <p:cNvPr id="6" name="CasellaDiTesto 5">
            <a:extLst>
              <a:ext uri="{FF2B5EF4-FFF2-40B4-BE49-F238E27FC236}">
                <a16:creationId xmlns:a16="http://schemas.microsoft.com/office/drawing/2014/main" id="{0A5C7B33-FF3B-437A-9A35-D4B3CA91D5EA}"/>
              </a:ext>
            </a:extLst>
          </p:cNvPr>
          <p:cNvSpPr txBox="1"/>
          <p:nvPr/>
        </p:nvSpPr>
        <p:spPr>
          <a:xfrm>
            <a:off x="4404284" y="5735637"/>
            <a:ext cx="3168352" cy="430887"/>
          </a:xfrm>
          <a:prstGeom prst="rect">
            <a:avLst/>
          </a:prstGeom>
          <a:noFill/>
        </p:spPr>
        <p:txBody>
          <a:bodyPr wrap="square" rtlCol="0">
            <a:spAutoFit/>
          </a:bodyPr>
          <a:lstStyle/>
          <a:p>
            <a:pPr algn="ctr"/>
            <a:r>
              <a:rPr lang="it-IT" sz="2200" b="1" dirty="0"/>
              <a:t>Roma, 23 novembre 2020</a:t>
            </a:r>
          </a:p>
        </p:txBody>
      </p:sp>
    </p:spTree>
    <p:extLst>
      <p:ext uri="{BB962C8B-B14F-4D97-AF65-F5344CB8AC3E}">
        <p14:creationId xmlns:p14="http://schemas.microsoft.com/office/powerpoint/2010/main" val="1183837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dirty="0">
                <a:solidFill>
                  <a:srgbClr val="FFFF00"/>
                </a:solidFill>
              </a:rPr>
              <a:t>4. Indennizzi emotrasfusi</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90733" y="1250364"/>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1124512" y="2378375"/>
            <a:ext cx="4586006" cy="2862322"/>
          </a:xfrm>
          <a:prstGeom prst="rect">
            <a:avLst/>
          </a:prstGeom>
          <a:noFill/>
          <a:ln>
            <a:solidFill>
              <a:srgbClr val="002060"/>
            </a:solidFill>
          </a:ln>
        </p:spPr>
        <p:txBody>
          <a:bodyPr wrap="square" rtlCol="0">
            <a:spAutoFit/>
          </a:bodyPr>
          <a:lstStyle/>
          <a:p>
            <a:r>
              <a:rPr lang="it-IT" b="1" dirty="0"/>
              <a:t>Dal 2015 non sono stanziate le risorse da parte dello Stato per gli indennizzi dovuti alle persone danneggiate da trasfusioni, somministrazioni di emoderivati o vaccinazioni sebbene sia previsto che le Regioni si facciano carico di anticipare le risorse</a:t>
            </a:r>
            <a:r>
              <a:rPr lang="it-IT" dirty="0"/>
              <a:t>. È stato richiesto il ristoro di tali interventi e comunque un Tavolo per verificare le risorse erogate oltreché proposta una soluzione tecnico contabile non onerosa  </a:t>
            </a:r>
          </a:p>
        </p:txBody>
      </p:sp>
      <p:pic>
        <p:nvPicPr>
          <p:cNvPr id="12" name="Elemento grafico 11" descr="Uomo e donna">
            <a:extLst>
              <a:ext uri="{FF2B5EF4-FFF2-40B4-BE49-F238E27FC236}">
                <a16:creationId xmlns:a16="http://schemas.microsoft.com/office/drawing/2014/main" id="{B887926D-648D-4A11-960F-D02E7C8C8B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8611" y="836470"/>
            <a:ext cx="413894" cy="413894"/>
          </a:xfrm>
          <a:prstGeom prst="rect">
            <a:avLst/>
          </a:prstGeom>
        </p:spPr>
      </p:pic>
      <p:sp>
        <p:nvSpPr>
          <p:cNvPr id="5" name="Rettangolo 4">
            <a:extLst>
              <a:ext uri="{FF2B5EF4-FFF2-40B4-BE49-F238E27FC236}">
                <a16:creationId xmlns:a16="http://schemas.microsoft.com/office/drawing/2014/main" id="{42DA32F1-A124-4845-8959-84BC43D79DC3}"/>
              </a:ext>
            </a:extLst>
          </p:cNvPr>
          <p:cNvSpPr/>
          <p:nvPr/>
        </p:nvSpPr>
        <p:spPr>
          <a:xfrm>
            <a:off x="6293224" y="2393265"/>
            <a:ext cx="5322972" cy="2862322"/>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dirty="0"/>
              <a:t>Finanziamento per 50 milioni di euro per l’anno 2021 all’onere sostenuto dalle regioni per l’esercizio della funzione di concessione degli indennizzi a favore dei soggetti danneggiati da complicanze di tipo irreversibile a causa di vaccinazioni obbligatorie, trasfusioni ed emoderivati di cui alla legge 25 febbraio 1992, n. 210, trasferita alle regioni in attuazione del decreto legislativo 31 marzo 1998, n.112.</a:t>
            </a:r>
          </a:p>
          <a:p>
            <a:pPr>
              <a:buClr>
                <a:srgbClr val="C00000"/>
              </a:buClr>
            </a:pPr>
            <a:endParaRPr lang="it-IT" dirty="0">
              <a:highlight>
                <a:srgbClr val="FF0000"/>
              </a:highlight>
            </a:endParaRPr>
          </a:p>
        </p:txBody>
      </p:sp>
      <p:sp>
        <p:nvSpPr>
          <p:cNvPr id="6" name="CasellaDiTesto 5">
            <a:extLst>
              <a:ext uri="{FF2B5EF4-FFF2-40B4-BE49-F238E27FC236}">
                <a16:creationId xmlns:a16="http://schemas.microsoft.com/office/drawing/2014/main" id="{D4C637F0-963A-4136-AE22-FBC91827EE83}"/>
              </a:ext>
            </a:extLst>
          </p:cNvPr>
          <p:cNvSpPr txBox="1"/>
          <p:nvPr/>
        </p:nvSpPr>
        <p:spPr>
          <a:xfrm>
            <a:off x="1124511" y="5495365"/>
            <a:ext cx="10964317" cy="646331"/>
          </a:xfrm>
          <a:prstGeom prst="rect">
            <a:avLst/>
          </a:prstGeom>
          <a:noFill/>
        </p:spPr>
        <p:txBody>
          <a:bodyPr wrap="square" rtlCol="0">
            <a:spAutoFit/>
          </a:bodyPr>
          <a:lstStyle/>
          <a:p>
            <a:pPr marL="285750" indent="-285750">
              <a:buFont typeface="Wingdings" panose="05000000000000000000" pitchFamily="2" charset="2"/>
              <a:buChar char="ü"/>
            </a:pPr>
            <a:r>
              <a:rPr lang="it-IT" b="1" dirty="0">
                <a:solidFill>
                  <a:srgbClr val="C00000"/>
                </a:solidFill>
              </a:rPr>
              <a:t>Sono stati proposti emendamenti negli ultimi DL non accolti con soluzioni anche tecnico contabili non onerose. </a:t>
            </a:r>
          </a:p>
          <a:p>
            <a:pPr marL="285750" indent="-285750">
              <a:buFont typeface="Wingdings" panose="05000000000000000000" pitchFamily="2" charset="2"/>
              <a:buChar char="ü"/>
            </a:pPr>
            <a:r>
              <a:rPr lang="it-IT" b="1" dirty="0">
                <a:solidFill>
                  <a:srgbClr val="C00000"/>
                </a:solidFill>
              </a:rPr>
              <a:t>Si ritiene necessario almeno un cofinanziamento annuale alla spesa</a:t>
            </a:r>
          </a:p>
        </p:txBody>
      </p:sp>
      <p:sp>
        <p:nvSpPr>
          <p:cNvPr id="4" name="Segnaposto numero diapositiva 3">
            <a:extLst>
              <a:ext uri="{FF2B5EF4-FFF2-40B4-BE49-F238E27FC236}">
                <a16:creationId xmlns:a16="http://schemas.microsoft.com/office/drawing/2014/main" id="{A16501E0-CB1B-4AF3-8262-7FD19E801C82}"/>
              </a:ext>
            </a:extLst>
          </p:cNvPr>
          <p:cNvSpPr>
            <a:spLocks noGrp="1"/>
          </p:cNvSpPr>
          <p:nvPr>
            <p:ph type="sldNum" sz="quarter" idx="12"/>
          </p:nvPr>
        </p:nvSpPr>
        <p:spPr/>
        <p:txBody>
          <a:bodyPr/>
          <a:lstStyle/>
          <a:p>
            <a:fld id="{46FCF927-B6EE-4625-B6B3-8929F10BFBBE}" type="slidenum">
              <a:rPr lang="it-IT" smtClean="0"/>
              <a:t>10</a:t>
            </a:fld>
            <a:endParaRPr lang="it-IT"/>
          </a:p>
        </p:txBody>
      </p:sp>
    </p:spTree>
    <p:extLst>
      <p:ext uri="{BB962C8B-B14F-4D97-AF65-F5344CB8AC3E}">
        <p14:creationId xmlns:p14="http://schemas.microsoft.com/office/powerpoint/2010/main" val="1338655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24974" y="3654149"/>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solidFill>
                  <a:srgbClr val="FFFF00"/>
                </a:solidFill>
              </a:rPr>
              <a:t>5. Attuazione Accordi Stato – Regioni</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27434" y="946055"/>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765677" y="1750209"/>
            <a:ext cx="9311741" cy="584775"/>
          </a:xfrm>
          <a:prstGeom prst="rect">
            <a:avLst/>
          </a:prstGeom>
          <a:noFill/>
        </p:spPr>
        <p:txBody>
          <a:bodyPr wrap="square" rtlCol="0">
            <a:spAutoFit/>
          </a:bodyPr>
          <a:lstStyle/>
          <a:p>
            <a:pPr algn="ctr"/>
            <a:r>
              <a:rPr lang="it-IT" sz="3200" b="1" dirty="0">
                <a:solidFill>
                  <a:srgbClr val="0070C0"/>
                </a:solidFill>
              </a:rPr>
              <a:t>Proposte delle  Regioni e Province autonome</a:t>
            </a: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984872" y="2991500"/>
            <a:ext cx="10222255" cy="2308324"/>
          </a:xfrm>
          <a:prstGeom prst="rect">
            <a:avLst/>
          </a:prstGeom>
          <a:noFill/>
          <a:ln>
            <a:solidFill>
              <a:srgbClr val="002060"/>
            </a:solidFill>
          </a:ln>
        </p:spPr>
        <p:txBody>
          <a:bodyPr wrap="square" rtlCol="0">
            <a:spAutoFit/>
          </a:bodyPr>
          <a:lstStyle>
            <a:defPPr>
              <a:defRPr lang="it-IT"/>
            </a:defPPr>
            <a:lvl1pPr marL="285750" indent="-285750">
              <a:buFont typeface="Wingdings" panose="05000000000000000000" pitchFamily="2" charset="2"/>
              <a:buChar char="ü"/>
              <a:defRPr b="1"/>
            </a:lvl1pPr>
          </a:lstStyle>
          <a:p>
            <a:r>
              <a:rPr lang="it-IT" sz="3600" dirty="0"/>
              <a:t>Necessità decreto modalità attribuzione alle RSO quota gettito riferibile al concorso di ciascuna regione nell’attività di recupero fiscale in materia di IVA.</a:t>
            </a:r>
          </a:p>
        </p:txBody>
      </p:sp>
      <p:pic>
        <p:nvPicPr>
          <p:cNvPr id="12" name="Elemento grafico 11" descr="Stretta di mano">
            <a:extLst>
              <a:ext uri="{FF2B5EF4-FFF2-40B4-BE49-F238E27FC236}">
                <a16:creationId xmlns:a16="http://schemas.microsoft.com/office/drawing/2014/main" id="{CE2BE538-E533-4DAE-BEB7-77D28EE87C7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9442" y="1006379"/>
            <a:ext cx="456970" cy="456970"/>
          </a:xfrm>
          <a:prstGeom prst="rect">
            <a:avLst/>
          </a:prstGeom>
        </p:spPr>
      </p:pic>
      <p:sp>
        <p:nvSpPr>
          <p:cNvPr id="4" name="Segnaposto numero diapositiva 3">
            <a:extLst>
              <a:ext uri="{FF2B5EF4-FFF2-40B4-BE49-F238E27FC236}">
                <a16:creationId xmlns:a16="http://schemas.microsoft.com/office/drawing/2014/main" id="{A9081006-4208-4C0B-AE85-4EA26D1A6301}"/>
              </a:ext>
            </a:extLst>
          </p:cNvPr>
          <p:cNvSpPr>
            <a:spLocks noGrp="1"/>
          </p:cNvSpPr>
          <p:nvPr>
            <p:ph type="sldNum" sz="quarter" idx="12"/>
          </p:nvPr>
        </p:nvSpPr>
        <p:spPr/>
        <p:txBody>
          <a:bodyPr/>
          <a:lstStyle/>
          <a:p>
            <a:fld id="{46FCF927-B6EE-4625-B6B3-8929F10BFBBE}" type="slidenum">
              <a:rPr lang="it-IT" smtClean="0"/>
              <a:t>11</a:t>
            </a:fld>
            <a:endParaRPr lang="it-IT"/>
          </a:p>
        </p:txBody>
      </p:sp>
    </p:spTree>
    <p:extLst>
      <p:ext uri="{BB962C8B-B14F-4D97-AF65-F5344CB8AC3E}">
        <p14:creationId xmlns:p14="http://schemas.microsoft.com/office/powerpoint/2010/main" val="3602898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5.1 Attuazione accordo TPL in Conferenza</a:t>
            </a:r>
          </a:p>
          <a:p>
            <a:pPr algn="ctr"/>
            <a:r>
              <a:rPr lang="it-IT" sz="2000" b="1" dirty="0">
                <a:solidFill>
                  <a:srgbClr val="FFFF00"/>
                </a:solidFill>
              </a:rPr>
              <a:t> Unificata n.109 del 31 agosto 2020</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72803" y="1268723"/>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Rettangolo 3">
            <a:extLst>
              <a:ext uri="{FF2B5EF4-FFF2-40B4-BE49-F238E27FC236}">
                <a16:creationId xmlns:a16="http://schemas.microsoft.com/office/drawing/2014/main" id="{0B3A4F72-A28C-4C21-BF34-9DD4D8D20909}"/>
              </a:ext>
            </a:extLst>
          </p:cNvPr>
          <p:cNvSpPr/>
          <p:nvPr/>
        </p:nvSpPr>
        <p:spPr>
          <a:xfrm>
            <a:off x="5723406" y="2115937"/>
            <a:ext cx="5597837" cy="880369"/>
          </a:xfrm>
          <a:prstGeom prst="rect">
            <a:avLst/>
          </a:prstGeom>
          <a:ln>
            <a:solidFill>
              <a:srgbClr val="002060"/>
            </a:solidFill>
          </a:ln>
        </p:spPr>
        <p:txBody>
          <a:bodyPr wrap="square">
            <a:spAutoFit/>
          </a:bodyPr>
          <a:lstStyle/>
          <a:p>
            <a:pPr marL="380990" indent="-380990">
              <a:lnSpc>
                <a:spcPct val="150000"/>
              </a:lnSpc>
              <a:buClr>
                <a:srgbClr val="C00000"/>
              </a:buClr>
              <a:buFont typeface="Wingdings" panose="05000000000000000000" pitchFamily="2" charset="2"/>
              <a:buChar char="Ø"/>
            </a:pPr>
            <a:r>
              <a:rPr lang="it-IT" b="1" dirty="0"/>
              <a:t>Servizi aggiuntivi di TPL anche per studenti: 200 ml</a:t>
            </a:r>
          </a:p>
          <a:p>
            <a:pPr marL="380990" indent="-380990">
              <a:lnSpc>
                <a:spcPct val="150000"/>
              </a:lnSpc>
              <a:buClr>
                <a:srgbClr val="C00000"/>
              </a:buClr>
              <a:buFont typeface="Wingdings" panose="05000000000000000000" pitchFamily="2" charset="2"/>
              <a:buChar char="Ø"/>
            </a:pPr>
            <a:r>
              <a:rPr lang="it-IT" b="1" dirty="0"/>
              <a:t>+150 Milioni a favore degli enti locali</a:t>
            </a: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1009922" y="2222830"/>
            <a:ext cx="4272240" cy="2677656"/>
          </a:xfrm>
          <a:prstGeom prst="rect">
            <a:avLst/>
          </a:prstGeom>
          <a:noFill/>
          <a:ln>
            <a:solidFill>
              <a:srgbClr val="002060"/>
            </a:solidFill>
          </a:ln>
        </p:spPr>
        <p:txBody>
          <a:bodyPr wrap="square" rtlCol="0">
            <a:spAutoFit/>
          </a:bodyPr>
          <a:lstStyle/>
          <a:p>
            <a:r>
              <a:rPr lang="it-IT" sz="1400" dirty="0">
                <a:ea typeface="Calibri" panose="020F0502020204030204" pitchFamily="34" charset="0"/>
              </a:rPr>
              <a:t>A seguito di norma che prevede la possibilità di utilizzo dei 400 ml già stanziati nel DL 104/2020 “</a:t>
            </a:r>
            <a:r>
              <a:rPr lang="it-IT" sz="1400" i="1" dirty="0">
                <a:ea typeface="Calibri" panose="020F0502020204030204" pitchFamily="34" charset="0"/>
              </a:rPr>
              <a:t>per l'affidamento dei servizi di trasporto aggiuntivi al Gestore del servizio nell'ambito di riferimento e da questi eventualmente sub-affidati a soggetti esterni, anche in deroga ai contratti di Servizio in essere</a:t>
            </a:r>
            <a:r>
              <a:rPr lang="it-IT" sz="1400" dirty="0">
                <a:ea typeface="Calibri" panose="020F0502020204030204" pitchFamily="34" charset="0"/>
              </a:rPr>
              <a:t>;”, il Governo si è impegnato a stanziare ulteriori risorse per il trasporto pubblico locale e regionale e  per rimborso dei minori ricavi delle aziende di trasporto e a seguito di maggiori rendicontazioni al netto delle maggiori entrate derivanti dalla maggiore emissione della bigliettazione, correlata alla maggiore capienza consentita.</a:t>
            </a:r>
            <a:endParaRPr lang="it-IT" sz="1400" dirty="0"/>
          </a:p>
        </p:txBody>
      </p:sp>
      <p:pic>
        <p:nvPicPr>
          <p:cNvPr id="13" name="Elemento grafico 12" descr="Tram">
            <a:extLst>
              <a:ext uri="{FF2B5EF4-FFF2-40B4-BE49-F238E27FC236}">
                <a16:creationId xmlns:a16="http://schemas.microsoft.com/office/drawing/2014/main" id="{20F7420B-A8EE-4E02-B02C-29BDEB7B3E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295" y="807751"/>
            <a:ext cx="460972" cy="460972"/>
          </a:xfrm>
          <a:prstGeom prst="rect">
            <a:avLst/>
          </a:prstGeom>
        </p:spPr>
      </p:pic>
      <p:sp>
        <p:nvSpPr>
          <p:cNvPr id="19" name="Rettangolo 18">
            <a:extLst>
              <a:ext uri="{FF2B5EF4-FFF2-40B4-BE49-F238E27FC236}">
                <a16:creationId xmlns:a16="http://schemas.microsoft.com/office/drawing/2014/main" id="{C72338EC-4E8C-4477-AE4D-D4C137755201}"/>
              </a:ext>
            </a:extLst>
          </p:cNvPr>
          <p:cNvSpPr/>
          <p:nvPr/>
        </p:nvSpPr>
        <p:spPr>
          <a:xfrm>
            <a:off x="5723406" y="3581328"/>
            <a:ext cx="5894827" cy="646331"/>
          </a:xfrm>
          <a:prstGeom prst="rect">
            <a:avLst/>
          </a:prstGeom>
        </p:spPr>
        <p:txBody>
          <a:bodyPr wrap="square">
            <a:spAutoFit/>
          </a:bodyPr>
          <a:lstStyle/>
          <a:p>
            <a:r>
              <a:rPr lang="it-IT" b="1" dirty="0">
                <a:solidFill>
                  <a:srgbClr val="002060"/>
                </a:solidFill>
              </a:rPr>
              <a:t>IL FONDO NAZIONALE DEI TRASPORTI NELLA ATTUALE DOTAZIONE DI 4,9 MLD DI EURO È SOTTOSTIMATO DA ANNI</a:t>
            </a:r>
          </a:p>
        </p:txBody>
      </p:sp>
      <p:sp>
        <p:nvSpPr>
          <p:cNvPr id="5" name="Rettangolo 4">
            <a:extLst>
              <a:ext uri="{FF2B5EF4-FFF2-40B4-BE49-F238E27FC236}">
                <a16:creationId xmlns:a16="http://schemas.microsoft.com/office/drawing/2014/main" id="{4A76BD82-7BA9-4BDA-BF1E-6D42B283B2E6}"/>
              </a:ext>
            </a:extLst>
          </p:cNvPr>
          <p:cNvSpPr/>
          <p:nvPr/>
        </p:nvSpPr>
        <p:spPr>
          <a:xfrm>
            <a:off x="1072649" y="4945059"/>
            <a:ext cx="10545584" cy="1477328"/>
          </a:xfrm>
          <a:prstGeom prst="rect">
            <a:avLst/>
          </a:prstGeom>
        </p:spPr>
        <p:txBody>
          <a:bodyPr wrap="square">
            <a:spAutoFit/>
          </a:bodyPr>
          <a:lstStyle/>
          <a:p>
            <a:r>
              <a:rPr lang="it-IT" b="1" dirty="0">
                <a:solidFill>
                  <a:srgbClr val="C00000"/>
                </a:solidFill>
                <a:ea typeface="Times New Roman" panose="02020603050405020304" pitchFamily="18" charset="0"/>
              </a:rPr>
              <a:t>Le regioni oggi contribuiscono con risorse proprie aggiuntive fino a circa 6 mld di euro. </a:t>
            </a:r>
          </a:p>
          <a:p>
            <a:endParaRPr lang="it-IT" b="1" dirty="0">
              <a:solidFill>
                <a:srgbClr val="C00000"/>
              </a:solidFill>
              <a:ea typeface="Times New Roman" panose="02020603050405020304" pitchFamily="18" charset="0"/>
            </a:endParaRPr>
          </a:p>
          <a:p>
            <a:r>
              <a:rPr lang="it-IT" b="1" dirty="0">
                <a:solidFill>
                  <a:srgbClr val="C00000"/>
                </a:solidFill>
                <a:ea typeface="Times New Roman" panose="02020603050405020304" pitchFamily="18" charset="0"/>
              </a:rPr>
              <a:t>Le minori entrate 2021 metteranno a rischio la possibilità di questo finanziamento : occorre implementare anche il FNT per portare gradualmente lo stanziamento all’ordinario fabbisogno di circa 6 mld di euro e comunque  almeno a 5 mld nel 2021 (+ 100 milioni)</a:t>
            </a:r>
            <a:endParaRPr lang="en-US" b="1" dirty="0">
              <a:solidFill>
                <a:srgbClr val="C00000"/>
              </a:solidFill>
              <a:ea typeface="Times New Roman" panose="02020603050405020304" pitchFamily="18" charset="0"/>
            </a:endParaRPr>
          </a:p>
        </p:txBody>
      </p:sp>
      <p:sp>
        <p:nvSpPr>
          <p:cNvPr id="6" name="Segnaposto numero diapositiva 5">
            <a:extLst>
              <a:ext uri="{FF2B5EF4-FFF2-40B4-BE49-F238E27FC236}">
                <a16:creationId xmlns:a16="http://schemas.microsoft.com/office/drawing/2014/main" id="{4AF2CA0B-B0DC-4898-AEC1-4A526CF40187}"/>
              </a:ext>
            </a:extLst>
          </p:cNvPr>
          <p:cNvSpPr>
            <a:spLocks noGrp="1"/>
          </p:cNvSpPr>
          <p:nvPr>
            <p:ph type="sldNum" sz="quarter" idx="12"/>
          </p:nvPr>
        </p:nvSpPr>
        <p:spPr/>
        <p:txBody>
          <a:bodyPr/>
          <a:lstStyle/>
          <a:p>
            <a:fld id="{46FCF927-B6EE-4625-B6B3-8929F10BFBBE}" type="slidenum">
              <a:rPr lang="it-IT" smtClean="0"/>
              <a:t>12</a:t>
            </a:fld>
            <a:endParaRPr lang="it-IT"/>
          </a:p>
        </p:txBody>
      </p:sp>
    </p:spTree>
    <p:extLst>
      <p:ext uri="{BB962C8B-B14F-4D97-AF65-F5344CB8AC3E}">
        <p14:creationId xmlns:p14="http://schemas.microsoft.com/office/powerpoint/2010/main" val="1530317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5.2  Contabilizzazione Fondo </a:t>
            </a:r>
          </a:p>
          <a:p>
            <a:pPr algn="ctr"/>
            <a:r>
              <a:rPr lang="it-IT" sz="2000" b="1" dirty="0">
                <a:solidFill>
                  <a:srgbClr val="FFFF00"/>
                </a:solidFill>
              </a:rPr>
              <a:t>anticipazioni liquidità</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90733" y="1250364"/>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4" name="Rettangolo 3">
            <a:extLst>
              <a:ext uri="{FF2B5EF4-FFF2-40B4-BE49-F238E27FC236}">
                <a16:creationId xmlns:a16="http://schemas.microsoft.com/office/drawing/2014/main" id="{0B3A4F72-A28C-4C21-BF34-9DD4D8D20909}"/>
              </a:ext>
            </a:extLst>
          </p:cNvPr>
          <p:cNvSpPr/>
          <p:nvPr/>
        </p:nvSpPr>
        <p:spPr>
          <a:xfrm>
            <a:off x="5740970" y="2291016"/>
            <a:ext cx="6155195" cy="1477328"/>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b="1" dirty="0">
                <a:ea typeface="Calibri" panose="020F0502020204030204" pitchFamily="34" charset="0"/>
                <a:cs typeface="Times New Roman" panose="02020603050405020304" pitchFamily="18" charset="0"/>
              </a:rPr>
              <a:t>Istituzione di un Tavolo tecnico </a:t>
            </a:r>
            <a:r>
              <a:rPr lang="it-IT" dirty="0">
                <a:ea typeface="Calibri" panose="020F0502020204030204" pitchFamily="34" charset="0"/>
                <a:cs typeface="Times New Roman" panose="02020603050405020304" pitchFamily="18" charset="0"/>
              </a:rPr>
              <a:t>per affrontare le tematiche inerenti l’utilizzo delle quote accantonate e vincolate del risultato di amministrazione degli enti in disavanzo e per individuare le possibili soluzioni anche in considerazione del protrarsi dell’emergenza COVID-19.</a:t>
            </a:r>
            <a:endParaRPr lang="it-IT" sz="1600" dirty="0">
              <a:ea typeface="Calibri" panose="020F0502020204030204" pitchFamily="34" charset="0"/>
              <a:cs typeface="Times New Roman" panose="02020603050405020304" pitchFamily="18" charset="0"/>
            </a:endParaRP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1124512" y="2378375"/>
            <a:ext cx="4118337" cy="1754326"/>
          </a:xfrm>
          <a:prstGeom prst="rect">
            <a:avLst/>
          </a:prstGeom>
          <a:noFill/>
          <a:ln>
            <a:solidFill>
              <a:srgbClr val="002060"/>
            </a:solidFill>
          </a:ln>
        </p:spPr>
        <p:txBody>
          <a:bodyPr wrap="square" rtlCol="0">
            <a:spAutoFit/>
          </a:bodyPr>
          <a:lstStyle/>
          <a:p>
            <a:pPr marL="285750" indent="-285750">
              <a:buFont typeface="Wingdings" panose="05000000000000000000" pitchFamily="2" charset="2"/>
              <a:buChar char="ü"/>
            </a:pPr>
            <a:r>
              <a:rPr lang="it-IT" b="1" dirty="0"/>
              <a:t>Fondo Anticipazione Liquidità: </a:t>
            </a:r>
            <a:r>
              <a:rPr lang="it-IT" dirty="0"/>
              <a:t>Esclusione del Fondo Anticipazione Liquidità dal risultato di amministrazione per le RSS e le RSO dal 2021 o una soluzione «ponte» per l’esercizio 2021</a:t>
            </a:r>
          </a:p>
        </p:txBody>
      </p:sp>
      <p:pic>
        <p:nvPicPr>
          <p:cNvPr id="23" name="Elemento grafico 22" descr="Avvertenza">
            <a:extLst>
              <a:ext uri="{FF2B5EF4-FFF2-40B4-BE49-F238E27FC236}">
                <a16:creationId xmlns:a16="http://schemas.microsoft.com/office/drawing/2014/main" id="{69987BBC-CC95-4E0E-B443-72CA45AD14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669" y="820586"/>
            <a:ext cx="380223" cy="380223"/>
          </a:xfrm>
          <a:prstGeom prst="rect">
            <a:avLst/>
          </a:prstGeom>
        </p:spPr>
      </p:pic>
      <p:sp>
        <p:nvSpPr>
          <p:cNvPr id="6" name="Rettangolo 5">
            <a:extLst>
              <a:ext uri="{FF2B5EF4-FFF2-40B4-BE49-F238E27FC236}">
                <a16:creationId xmlns:a16="http://schemas.microsoft.com/office/drawing/2014/main" id="{98EDDC31-60C0-4623-80E8-CFBBCD482E34}"/>
              </a:ext>
            </a:extLst>
          </p:cNvPr>
          <p:cNvSpPr/>
          <p:nvPr/>
        </p:nvSpPr>
        <p:spPr>
          <a:xfrm>
            <a:off x="1057835" y="4926728"/>
            <a:ext cx="10587318" cy="1200329"/>
          </a:xfrm>
          <a:prstGeom prst="rect">
            <a:avLst/>
          </a:prstGeom>
        </p:spPr>
        <p:txBody>
          <a:bodyPr wrap="square">
            <a:spAutoFit/>
          </a:bodyPr>
          <a:lstStyle/>
          <a:p>
            <a:pPr>
              <a:buClr>
                <a:srgbClr val="C00000"/>
              </a:buClr>
            </a:pPr>
            <a:r>
              <a:rPr lang="it-IT" b="1" dirty="0">
                <a:solidFill>
                  <a:srgbClr val="C00000"/>
                </a:solidFill>
              </a:rPr>
              <a:t>Il DL 137/2020 prevede l’applicazione dell’esclusione del Fondo Anticipazione Liquidità dal risultato di amministrazione per le RSS solo per l’anno 2020 (equiparazione alle RSO)</a:t>
            </a:r>
          </a:p>
          <a:p>
            <a:pPr>
              <a:buClr>
                <a:srgbClr val="C00000"/>
              </a:buClr>
            </a:pPr>
            <a:endParaRPr lang="it-IT" b="1" dirty="0">
              <a:solidFill>
                <a:srgbClr val="C00000"/>
              </a:solidFill>
            </a:endParaRPr>
          </a:p>
          <a:p>
            <a:pPr>
              <a:buClr>
                <a:srgbClr val="C00000"/>
              </a:buClr>
            </a:pPr>
            <a:r>
              <a:rPr lang="it-IT" b="1" dirty="0">
                <a:solidFill>
                  <a:srgbClr val="C00000"/>
                </a:solidFill>
              </a:rPr>
              <a:t>In analogia si chiede l’approvazione di norma analoga almeno per il 2021 in attesa degli esiti tecnici del Tavolo</a:t>
            </a:r>
          </a:p>
        </p:txBody>
      </p:sp>
      <p:sp>
        <p:nvSpPr>
          <p:cNvPr id="12" name="CasellaDiTesto 11">
            <a:extLst>
              <a:ext uri="{FF2B5EF4-FFF2-40B4-BE49-F238E27FC236}">
                <a16:creationId xmlns:a16="http://schemas.microsoft.com/office/drawing/2014/main" id="{325FA78E-8208-4B4E-9BA1-3CCF99020A3A}"/>
              </a:ext>
            </a:extLst>
          </p:cNvPr>
          <p:cNvSpPr txBox="1"/>
          <p:nvPr/>
        </p:nvSpPr>
        <p:spPr>
          <a:xfrm>
            <a:off x="6922655" y="1409630"/>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5" name="Segnaposto numero diapositiva 4">
            <a:extLst>
              <a:ext uri="{FF2B5EF4-FFF2-40B4-BE49-F238E27FC236}">
                <a16:creationId xmlns:a16="http://schemas.microsoft.com/office/drawing/2014/main" id="{A2C8D4D6-E90E-40A3-8133-F866C7440181}"/>
              </a:ext>
            </a:extLst>
          </p:cNvPr>
          <p:cNvSpPr>
            <a:spLocks noGrp="1"/>
          </p:cNvSpPr>
          <p:nvPr>
            <p:ph type="sldNum" sz="quarter" idx="12"/>
          </p:nvPr>
        </p:nvSpPr>
        <p:spPr/>
        <p:txBody>
          <a:bodyPr/>
          <a:lstStyle/>
          <a:p>
            <a:fld id="{46FCF927-B6EE-4625-B6B3-8929F10BFBBE}" type="slidenum">
              <a:rPr lang="it-IT" smtClean="0"/>
              <a:t>13</a:t>
            </a:fld>
            <a:endParaRPr lang="it-IT"/>
          </a:p>
        </p:txBody>
      </p:sp>
    </p:spTree>
    <p:extLst>
      <p:ext uri="{BB962C8B-B14F-4D97-AF65-F5344CB8AC3E}">
        <p14:creationId xmlns:p14="http://schemas.microsoft.com/office/powerpoint/2010/main" val="3579374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3" name="Rettangolo con angoli arrotondati 12">
            <a:extLst>
              <a:ext uri="{FF2B5EF4-FFF2-40B4-BE49-F238E27FC236}">
                <a16:creationId xmlns:a16="http://schemas.microsoft.com/office/drawing/2014/main" id="{A1FE172B-A4B7-4EF2-9FEE-157978C17076}"/>
              </a:ext>
            </a:extLst>
          </p:cNvPr>
          <p:cNvSpPr/>
          <p:nvPr/>
        </p:nvSpPr>
        <p:spPr>
          <a:xfrm rot="16200000">
            <a:off x="-2075997" y="3672508"/>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5.3 Avvio del Tavolo tecnico </a:t>
            </a:r>
          </a:p>
          <a:p>
            <a:pPr algn="ctr"/>
            <a:r>
              <a:rPr lang="it-IT" sz="2000" b="1" dirty="0">
                <a:solidFill>
                  <a:srgbClr val="FFFF00"/>
                </a:solidFill>
              </a:rPr>
              <a:t>ristrutturazione del debito»</a:t>
            </a:r>
          </a:p>
        </p:txBody>
      </p:sp>
      <p:sp>
        <p:nvSpPr>
          <p:cNvPr id="18" name="Connettore 17">
            <a:extLst>
              <a:ext uri="{FF2B5EF4-FFF2-40B4-BE49-F238E27FC236}">
                <a16:creationId xmlns:a16="http://schemas.microsoft.com/office/drawing/2014/main" id="{8DA92794-3B86-4345-BB97-3737D6AC7679}"/>
              </a:ext>
            </a:extLst>
          </p:cNvPr>
          <p:cNvSpPr/>
          <p:nvPr/>
        </p:nvSpPr>
        <p:spPr>
          <a:xfrm rot="16200000">
            <a:off x="376411" y="964414"/>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pic>
        <p:nvPicPr>
          <p:cNvPr id="19" name="Elemento grafico 18" descr="Tendenza al ribasso">
            <a:extLst>
              <a:ext uri="{FF2B5EF4-FFF2-40B4-BE49-F238E27FC236}">
                <a16:creationId xmlns:a16="http://schemas.microsoft.com/office/drawing/2014/main" id="{A0000DD8-AA83-48C4-ACB2-F8B977AE44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4940" y="971253"/>
            <a:ext cx="495603" cy="495603"/>
          </a:xfrm>
          <a:prstGeom prst="rect">
            <a:avLst/>
          </a:prstGeom>
        </p:spPr>
      </p:pic>
      <p:sp>
        <p:nvSpPr>
          <p:cNvPr id="23" name="CasellaDiTesto 22">
            <a:extLst>
              <a:ext uri="{FF2B5EF4-FFF2-40B4-BE49-F238E27FC236}">
                <a16:creationId xmlns:a16="http://schemas.microsoft.com/office/drawing/2014/main" id="{20390675-09F3-4BD9-8B35-262929ADD3E5}"/>
              </a:ext>
            </a:extLst>
          </p:cNvPr>
          <p:cNvSpPr txBox="1"/>
          <p:nvPr/>
        </p:nvSpPr>
        <p:spPr>
          <a:xfrm>
            <a:off x="886867" y="1300205"/>
            <a:ext cx="5597837" cy="830997"/>
          </a:xfrm>
          <a:prstGeom prst="rect">
            <a:avLst/>
          </a:prstGeom>
          <a:noFill/>
        </p:spPr>
        <p:txBody>
          <a:bodyPr wrap="square" rtlCol="0">
            <a:spAutoFit/>
          </a:bodyPr>
          <a:lstStyle/>
          <a:p>
            <a:pPr algn="ctr"/>
            <a:r>
              <a:rPr lang="it-IT" sz="2400" b="1" dirty="0">
                <a:solidFill>
                  <a:srgbClr val="0070C0"/>
                </a:solidFill>
              </a:rPr>
              <a:t>Proposte delle  Regioni </a:t>
            </a:r>
          </a:p>
          <a:p>
            <a:pPr algn="ctr"/>
            <a:r>
              <a:rPr lang="it-IT" sz="2400" b="1" dirty="0">
                <a:solidFill>
                  <a:srgbClr val="0070C0"/>
                </a:solidFill>
              </a:rPr>
              <a:t>e Province autonome</a:t>
            </a:r>
          </a:p>
        </p:txBody>
      </p:sp>
      <p:sp>
        <p:nvSpPr>
          <p:cNvPr id="24" name="Rettangolo 23">
            <a:extLst>
              <a:ext uri="{FF2B5EF4-FFF2-40B4-BE49-F238E27FC236}">
                <a16:creationId xmlns:a16="http://schemas.microsoft.com/office/drawing/2014/main" id="{DA9799A8-6147-498C-8512-0D3EE7415A21}"/>
              </a:ext>
            </a:extLst>
          </p:cNvPr>
          <p:cNvSpPr/>
          <p:nvPr/>
        </p:nvSpPr>
        <p:spPr>
          <a:xfrm>
            <a:off x="1349763" y="2759797"/>
            <a:ext cx="4518847" cy="2712281"/>
          </a:xfrm>
          <a:prstGeom prst="rect">
            <a:avLst/>
          </a:prstGeom>
        </p:spPr>
        <p:txBody>
          <a:bodyPr wrap="square">
            <a:spAutoFit/>
          </a:bodyPr>
          <a:lstStyle/>
          <a:p>
            <a:pPr marL="270510" algn="just">
              <a:lnSpc>
                <a:spcPct val="107000"/>
              </a:lnSpc>
              <a:spcAft>
                <a:spcPts val="800"/>
              </a:spcAft>
            </a:pPr>
            <a:r>
              <a:rPr lang="it-IT" sz="2000" b="1" dirty="0">
                <a:ea typeface="Calibri" panose="020F0502020204030204" pitchFamily="34" charset="0"/>
                <a:cs typeface="Times New Roman" panose="02020603050405020304" pitchFamily="18" charset="0"/>
              </a:rPr>
              <a:t>Avvio del Tavolo tecnico</a:t>
            </a:r>
            <a:r>
              <a:rPr lang="it-IT" sz="2000" dirty="0">
                <a:ea typeface="Calibri" panose="020F0502020204030204" pitchFamily="34" charset="0"/>
                <a:cs typeface="Times New Roman" panose="02020603050405020304" pitchFamily="18" charset="0"/>
              </a:rPr>
              <a:t> al fine di stabilire modalità e termini per l’applicazione, delle disposizioni riguardanti la </a:t>
            </a:r>
            <a:r>
              <a:rPr lang="it-IT" sz="2000" b="1" dirty="0">
                <a:ea typeface="Calibri" panose="020F0502020204030204" pitchFamily="34" charset="0"/>
                <a:cs typeface="Times New Roman" panose="02020603050405020304" pitchFamily="18" charset="0"/>
              </a:rPr>
              <a:t>ristrutturazione del debito</a:t>
            </a:r>
            <a:r>
              <a:rPr lang="it-IT" sz="2000" dirty="0">
                <a:ea typeface="Calibri" panose="020F0502020204030204" pitchFamily="34" charset="0"/>
                <a:cs typeface="Times New Roman" panose="02020603050405020304" pitchFamily="18" charset="0"/>
              </a:rPr>
              <a:t> nei confronti delle Regioni e delle Province autonome di Trento e di Bolzano (questione contratti swap) (DL 162/2019 - art.39, c.12- 13)- </a:t>
            </a:r>
            <a:endParaRPr lang="it-IT" sz="2000" dirty="0">
              <a:effectLst/>
              <a:ea typeface="Calibri" panose="020F0502020204030204" pitchFamily="34" charset="0"/>
              <a:cs typeface="Times New Roman" panose="02020603050405020304" pitchFamily="18" charset="0"/>
            </a:endParaRPr>
          </a:p>
        </p:txBody>
      </p:sp>
      <p:sp>
        <p:nvSpPr>
          <p:cNvPr id="25" name="Rettangolo 24">
            <a:extLst>
              <a:ext uri="{FF2B5EF4-FFF2-40B4-BE49-F238E27FC236}">
                <a16:creationId xmlns:a16="http://schemas.microsoft.com/office/drawing/2014/main" id="{809B4DF2-C778-4FCF-A52C-DD90D0801B25}"/>
              </a:ext>
            </a:extLst>
          </p:cNvPr>
          <p:cNvSpPr/>
          <p:nvPr/>
        </p:nvSpPr>
        <p:spPr>
          <a:xfrm>
            <a:off x="6883754" y="2759797"/>
            <a:ext cx="4518847" cy="830997"/>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sz="2400" b="1" dirty="0"/>
              <a:t>Impegno ad aprire il tavolo tecnico. </a:t>
            </a:r>
          </a:p>
        </p:txBody>
      </p:sp>
      <p:sp>
        <p:nvSpPr>
          <p:cNvPr id="21" name="CasellaDiTesto 20">
            <a:extLst>
              <a:ext uri="{FF2B5EF4-FFF2-40B4-BE49-F238E27FC236}">
                <a16:creationId xmlns:a16="http://schemas.microsoft.com/office/drawing/2014/main" id="{C37D40AD-BD63-45DF-AB89-2F868D9078EB}"/>
              </a:ext>
            </a:extLst>
          </p:cNvPr>
          <p:cNvSpPr txBox="1"/>
          <p:nvPr/>
        </p:nvSpPr>
        <p:spPr>
          <a:xfrm>
            <a:off x="7176028" y="1481708"/>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Segnaposto numero diapositiva 3">
            <a:extLst>
              <a:ext uri="{FF2B5EF4-FFF2-40B4-BE49-F238E27FC236}">
                <a16:creationId xmlns:a16="http://schemas.microsoft.com/office/drawing/2014/main" id="{24495BD6-E337-4BC8-9BC4-8641E97B28D6}"/>
              </a:ext>
            </a:extLst>
          </p:cNvPr>
          <p:cNvSpPr>
            <a:spLocks noGrp="1"/>
          </p:cNvSpPr>
          <p:nvPr>
            <p:ph type="sldNum" sz="quarter" idx="12"/>
          </p:nvPr>
        </p:nvSpPr>
        <p:spPr/>
        <p:txBody>
          <a:bodyPr/>
          <a:lstStyle/>
          <a:p>
            <a:fld id="{46FCF927-B6EE-4625-B6B3-8929F10BFBBE}" type="slidenum">
              <a:rPr lang="it-IT" smtClean="0"/>
              <a:t>14</a:t>
            </a:fld>
            <a:endParaRPr lang="it-IT"/>
          </a:p>
        </p:txBody>
      </p:sp>
    </p:spTree>
    <p:extLst>
      <p:ext uri="{BB962C8B-B14F-4D97-AF65-F5344CB8AC3E}">
        <p14:creationId xmlns:p14="http://schemas.microsoft.com/office/powerpoint/2010/main" val="3725633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5.4 Chiusura rendicontazione </a:t>
            </a:r>
          </a:p>
          <a:p>
            <a:pPr algn="ctr"/>
            <a:r>
              <a:rPr lang="it-IT" sz="2000" b="1" dirty="0">
                <a:solidFill>
                  <a:srgbClr val="FFFF00"/>
                </a:solidFill>
              </a:rPr>
              <a:t>«Tavolo Protezione civile»</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177984" y="1019876"/>
            <a:ext cx="5597837" cy="707886"/>
          </a:xfrm>
          <a:prstGeom prst="rect">
            <a:avLst/>
          </a:prstGeom>
          <a:noFill/>
        </p:spPr>
        <p:txBody>
          <a:bodyPr wrap="square" rtlCol="0">
            <a:spAutoFit/>
          </a:bodyPr>
          <a:lstStyle/>
          <a:p>
            <a:pPr algn="ctr"/>
            <a:r>
              <a:rPr lang="it-IT" sz="2000" b="1" dirty="0">
                <a:solidFill>
                  <a:srgbClr val="0070C0"/>
                </a:solidFill>
              </a:rPr>
              <a:t>Proposte delle  Regioni </a:t>
            </a:r>
          </a:p>
          <a:p>
            <a:pPr algn="ctr"/>
            <a:r>
              <a:rPr lang="it-IT" sz="2000" b="1" dirty="0">
                <a:solidFill>
                  <a:srgbClr val="0070C0"/>
                </a:solidFill>
              </a:rPr>
              <a:t>e Province autonome</a:t>
            </a:r>
          </a:p>
        </p:txBody>
      </p:sp>
      <p:pic>
        <p:nvPicPr>
          <p:cNvPr id="13" name="Elemento grafico 12" descr="Vigile del fuoco">
            <a:extLst>
              <a:ext uri="{FF2B5EF4-FFF2-40B4-BE49-F238E27FC236}">
                <a16:creationId xmlns:a16="http://schemas.microsoft.com/office/drawing/2014/main" id="{8EAC960D-2801-4179-8FDC-E3320C53A18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295" y="789390"/>
            <a:ext cx="460972" cy="460972"/>
          </a:xfrm>
          <a:prstGeom prst="rect">
            <a:avLst/>
          </a:prstGeom>
        </p:spPr>
      </p:pic>
      <p:sp>
        <p:nvSpPr>
          <p:cNvPr id="5" name="Rettangolo 4">
            <a:extLst>
              <a:ext uri="{FF2B5EF4-FFF2-40B4-BE49-F238E27FC236}">
                <a16:creationId xmlns:a16="http://schemas.microsoft.com/office/drawing/2014/main" id="{A4E97584-C9B1-49FE-9AA1-874D6C8E7D78}"/>
              </a:ext>
            </a:extLst>
          </p:cNvPr>
          <p:cNvSpPr/>
          <p:nvPr/>
        </p:nvSpPr>
        <p:spPr>
          <a:xfrm>
            <a:off x="902151" y="1717256"/>
            <a:ext cx="4149502" cy="2800767"/>
          </a:xfrm>
          <a:prstGeom prst="rect">
            <a:avLst/>
          </a:prstGeom>
          <a:noFill/>
          <a:ln>
            <a:solidFill>
              <a:srgbClr val="002060"/>
            </a:solidFill>
          </a:ln>
        </p:spPr>
        <p:txBody>
          <a:bodyPr wrap="square" rtlCol="0">
            <a:spAutoFit/>
          </a:bodyPr>
          <a:lstStyle/>
          <a:p>
            <a:r>
              <a:rPr lang="it-IT" sz="1600" dirty="0"/>
              <a:t>Permane la preoccupazione già manifestata dalle Regioni fin dal mese di marzo in occasione del DL 18/2020: </a:t>
            </a:r>
            <a:r>
              <a:rPr lang="it-IT" sz="1600" b="1" dirty="0"/>
              <a:t>tuttora a distanza di mesi non è ancora chiaro se vi sarà la copertura necessaria anche per le spese delle autonomie territoriali e non solo dell’Amministrazione centrale. </a:t>
            </a:r>
            <a:r>
              <a:rPr lang="it-IT" sz="1600" dirty="0"/>
              <a:t>Tali perplessità e incertezze sulle compensazioni delle spese sostenute nell’emergenza dalle Regioni e dalle Province autonome determina un appesantimento delle previsioni di spesa nei loro bilanci. </a:t>
            </a:r>
          </a:p>
        </p:txBody>
      </p:sp>
      <p:sp>
        <p:nvSpPr>
          <p:cNvPr id="6" name="Rettangolo 5">
            <a:extLst>
              <a:ext uri="{FF2B5EF4-FFF2-40B4-BE49-F238E27FC236}">
                <a16:creationId xmlns:a16="http://schemas.microsoft.com/office/drawing/2014/main" id="{026552D8-03FB-4B9B-ABBD-B9EA54492D0E}"/>
              </a:ext>
            </a:extLst>
          </p:cNvPr>
          <p:cNvSpPr/>
          <p:nvPr/>
        </p:nvSpPr>
        <p:spPr>
          <a:xfrm>
            <a:off x="5432612" y="1412318"/>
            <a:ext cx="6404358" cy="2585323"/>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dirty="0"/>
              <a:t>Svolto aggiornamento spese </a:t>
            </a:r>
            <a:r>
              <a:rPr lang="it-IT" dirty="0" err="1"/>
              <a:t>pre</a:t>
            </a:r>
            <a:r>
              <a:rPr lang="it-IT" dirty="0"/>
              <a:t>- 8 aprile 2020 (poi accentrato su Commissario)</a:t>
            </a:r>
          </a:p>
          <a:p>
            <a:pPr marL="838190" lvl="1" indent="-380990">
              <a:buClr>
                <a:srgbClr val="C00000"/>
              </a:buClr>
              <a:buFont typeface="Arial" panose="020B0604020202020204" pitchFamily="34" charset="0"/>
              <a:buChar char="•"/>
            </a:pPr>
            <a:r>
              <a:rPr lang="it-IT" b="1" dirty="0"/>
              <a:t>Spesa fatturata «riconosciuta»: 935 ml circa</a:t>
            </a:r>
          </a:p>
          <a:p>
            <a:pPr marL="838190" lvl="1" indent="-380990">
              <a:buClr>
                <a:srgbClr val="C00000"/>
              </a:buClr>
              <a:buFont typeface="Arial" panose="020B0604020202020204" pitchFamily="34" charset="0"/>
              <a:buChar char="•"/>
            </a:pPr>
            <a:r>
              <a:rPr lang="it-IT" b="1" dirty="0"/>
              <a:t>Spesa fatturata </a:t>
            </a:r>
            <a:r>
              <a:rPr lang="it-IT" b="1" dirty="0" err="1"/>
              <a:t>pre</a:t>
            </a:r>
            <a:r>
              <a:rPr lang="it-IT" b="1" dirty="0"/>
              <a:t>- 8 aprile 2020 «assentita»: circa 802,4 ml</a:t>
            </a:r>
          </a:p>
          <a:p>
            <a:pPr marL="838190" lvl="1" indent="-380990">
              <a:buClr>
                <a:srgbClr val="C00000"/>
              </a:buClr>
              <a:buFont typeface="Arial" panose="020B0604020202020204" pitchFamily="34" charset="0"/>
              <a:buChar char="•"/>
            </a:pPr>
            <a:r>
              <a:rPr lang="it-IT" b="1" dirty="0"/>
              <a:t>Spesa fatturata </a:t>
            </a:r>
            <a:r>
              <a:rPr lang="it-IT" b="1" dirty="0" err="1"/>
              <a:t>pre</a:t>
            </a:r>
            <a:r>
              <a:rPr lang="it-IT" b="1" dirty="0"/>
              <a:t>- 8 aprile 2020 , </a:t>
            </a:r>
            <a:r>
              <a:rPr lang="it-IT" b="1" i="1" dirty="0"/>
              <a:t>«autorizzata condizionata e liquidabile»</a:t>
            </a:r>
            <a:r>
              <a:rPr lang="it-IT" b="1" dirty="0"/>
              <a:t>: 132,5 ml</a:t>
            </a:r>
          </a:p>
          <a:p>
            <a:pPr marL="838190" lvl="1" indent="-380990">
              <a:buClr>
                <a:srgbClr val="C00000"/>
              </a:buClr>
              <a:buFont typeface="Arial" panose="020B0604020202020204" pitchFamily="34" charset="0"/>
              <a:buChar char="•"/>
            </a:pPr>
            <a:r>
              <a:rPr lang="it-IT" b="1" dirty="0"/>
              <a:t>anticipo 40% (2020): 53 ml</a:t>
            </a:r>
          </a:p>
          <a:p>
            <a:pPr marL="838190" lvl="1" indent="-380990">
              <a:buClr>
                <a:srgbClr val="C00000"/>
              </a:buClr>
              <a:buFont typeface="Arial" panose="020B0604020202020204" pitchFamily="34" charset="0"/>
              <a:buChar char="•"/>
            </a:pPr>
            <a:r>
              <a:rPr lang="it-IT" b="1" dirty="0"/>
              <a:t>saldo (2021): 79,5 ml</a:t>
            </a:r>
            <a:endParaRPr lang="it-IT" dirty="0"/>
          </a:p>
        </p:txBody>
      </p:sp>
      <p:sp>
        <p:nvSpPr>
          <p:cNvPr id="18" name="CasellaDiTesto 17">
            <a:extLst>
              <a:ext uri="{FF2B5EF4-FFF2-40B4-BE49-F238E27FC236}">
                <a16:creationId xmlns:a16="http://schemas.microsoft.com/office/drawing/2014/main" id="{F170C5AD-5522-432C-BDA0-4DFAEA12438B}"/>
              </a:ext>
            </a:extLst>
          </p:cNvPr>
          <p:cNvSpPr txBox="1"/>
          <p:nvPr/>
        </p:nvSpPr>
        <p:spPr>
          <a:xfrm>
            <a:off x="799064" y="5647671"/>
            <a:ext cx="10947540" cy="923330"/>
          </a:xfrm>
          <a:prstGeom prst="rect">
            <a:avLst/>
          </a:prstGeom>
        </p:spPr>
        <p:txBody>
          <a:bodyPr wrap="square">
            <a:spAutoFit/>
          </a:bodyPr>
          <a:lstStyle>
            <a:defPPr>
              <a:defRPr lang="it-IT"/>
            </a:defPPr>
            <a:lvl1pPr>
              <a:defRPr b="1">
                <a:solidFill>
                  <a:srgbClr val="C00000"/>
                </a:solidFill>
                <a:ea typeface="Calibri" panose="020F0502020204030204" pitchFamily="34" charset="0"/>
              </a:defRPr>
            </a:lvl1pPr>
          </a:lstStyle>
          <a:p>
            <a:r>
              <a:rPr lang="it-IT" dirty="0"/>
              <a:t>In caso di mancata soluzione, il tavolo di cui all’art.111 del DL 34/2020 non potrà non considerare queste maggiori spese che al momento, nello spirito di leale collaborazione non sono state considerate; si prevede, infatti, un ristoro delle minori entrate al netto delle maggiori spese affrontate per l’emergenza </a:t>
            </a:r>
            <a:r>
              <a:rPr lang="it-IT" dirty="0" err="1"/>
              <a:t>Covid</a:t>
            </a:r>
            <a:r>
              <a:rPr lang="it-IT" dirty="0"/>
              <a:t>.</a:t>
            </a:r>
          </a:p>
        </p:txBody>
      </p:sp>
      <p:sp>
        <p:nvSpPr>
          <p:cNvPr id="7" name="Rettangolo 6">
            <a:extLst>
              <a:ext uri="{FF2B5EF4-FFF2-40B4-BE49-F238E27FC236}">
                <a16:creationId xmlns:a16="http://schemas.microsoft.com/office/drawing/2014/main" id="{D56F8960-4216-4CF9-A2DA-1A030E9A7C40}"/>
              </a:ext>
            </a:extLst>
          </p:cNvPr>
          <p:cNvSpPr/>
          <p:nvPr/>
        </p:nvSpPr>
        <p:spPr>
          <a:xfrm>
            <a:off x="799064" y="4609543"/>
            <a:ext cx="11279211" cy="1015663"/>
          </a:xfrm>
          <a:prstGeom prst="rect">
            <a:avLst/>
          </a:prstGeom>
        </p:spPr>
        <p:txBody>
          <a:bodyPr wrap="square">
            <a:spAutoFit/>
          </a:bodyPr>
          <a:lstStyle/>
          <a:p>
            <a:pPr marL="380990" indent="-380990">
              <a:buClr>
                <a:srgbClr val="C00000"/>
              </a:buClr>
              <a:buFont typeface="Wingdings" panose="05000000000000000000" pitchFamily="2" charset="2"/>
              <a:buChar char="Ø"/>
            </a:pPr>
            <a:r>
              <a:rPr lang="it-IT" sz="1500" b="1" dirty="0"/>
              <a:t>Si chiede che le spese riconosciute siano oggetto di rapida liquidazione da parte del Commissario </a:t>
            </a:r>
          </a:p>
          <a:p>
            <a:pPr marL="380990" indent="-380990">
              <a:buClr>
                <a:srgbClr val="C00000"/>
              </a:buClr>
              <a:buFont typeface="Wingdings" panose="05000000000000000000" pitchFamily="2" charset="2"/>
              <a:buChar char="Ø"/>
            </a:pPr>
            <a:r>
              <a:rPr lang="it-IT" sz="1500" b="1" dirty="0"/>
              <a:t>Il ristoro ha tempi non definibili (oltre 700 mln valore assoluto) e ciò potrebbe mettere in difficoltà i bilanci regionali che hanno anticipato tale risorse a fronte di rimborsi che tardano a giungere.  </a:t>
            </a:r>
          </a:p>
          <a:p>
            <a:pPr marL="380990" indent="-380990">
              <a:buClr>
                <a:srgbClr val="C00000"/>
              </a:buClr>
              <a:buFont typeface="Wingdings" panose="05000000000000000000" pitchFamily="2" charset="2"/>
              <a:buChar char="Ø"/>
            </a:pPr>
            <a:r>
              <a:rPr lang="it-IT" sz="1500" b="1" dirty="0"/>
              <a:t>Le spese sono riferite solo al periodo 8 aprile 2020: anche il Commissario evidenzia il fabbisogno finanziario</a:t>
            </a:r>
          </a:p>
        </p:txBody>
      </p:sp>
      <p:sp>
        <p:nvSpPr>
          <p:cNvPr id="8" name="Rettangolo 7">
            <a:extLst>
              <a:ext uri="{FF2B5EF4-FFF2-40B4-BE49-F238E27FC236}">
                <a16:creationId xmlns:a16="http://schemas.microsoft.com/office/drawing/2014/main" id="{87DC5CAF-19B5-436D-AAE5-88C369BF41DE}"/>
              </a:ext>
            </a:extLst>
          </p:cNvPr>
          <p:cNvSpPr/>
          <p:nvPr/>
        </p:nvSpPr>
        <p:spPr>
          <a:xfrm>
            <a:off x="5432612" y="4080059"/>
            <a:ext cx="6580094" cy="353943"/>
          </a:xfrm>
          <a:prstGeom prst="rect">
            <a:avLst/>
          </a:prstGeom>
        </p:spPr>
        <p:txBody>
          <a:bodyPr wrap="square">
            <a:spAutoFit/>
          </a:bodyPr>
          <a:lstStyle/>
          <a:p>
            <a:r>
              <a:rPr lang="it-IT" sz="1700" b="1" dirty="0">
                <a:latin typeface="Calibri" panose="020F0502020204030204" pitchFamily="34" charset="0"/>
                <a:ea typeface="Calibri" panose="020F0502020204030204" pitchFamily="34" charset="0"/>
              </a:rPr>
              <a:t>Il resto della spesa sarà ristorabile tramite l’Agenzia della Coesione / CE.</a:t>
            </a:r>
            <a:endParaRPr lang="it-IT" sz="1700" b="1" dirty="0"/>
          </a:p>
        </p:txBody>
      </p:sp>
      <p:sp>
        <p:nvSpPr>
          <p:cNvPr id="19" name="Freccia in giù 18">
            <a:extLst>
              <a:ext uri="{FF2B5EF4-FFF2-40B4-BE49-F238E27FC236}">
                <a16:creationId xmlns:a16="http://schemas.microsoft.com/office/drawing/2014/main" id="{FDDF6B0D-77BE-44F0-8C83-28076D38DF8F}"/>
              </a:ext>
            </a:extLst>
          </p:cNvPr>
          <p:cNvSpPr/>
          <p:nvPr/>
        </p:nvSpPr>
        <p:spPr>
          <a:xfrm>
            <a:off x="5609973" y="3708442"/>
            <a:ext cx="331695" cy="376518"/>
          </a:xfrm>
          <a:prstGeom prst="downArrow">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Segnaposto numero diapositiva 3">
            <a:extLst>
              <a:ext uri="{FF2B5EF4-FFF2-40B4-BE49-F238E27FC236}">
                <a16:creationId xmlns:a16="http://schemas.microsoft.com/office/drawing/2014/main" id="{916BEB26-9FCB-4B6E-B36F-C50D4B8E6C92}"/>
              </a:ext>
            </a:extLst>
          </p:cNvPr>
          <p:cNvSpPr>
            <a:spLocks noGrp="1"/>
          </p:cNvSpPr>
          <p:nvPr>
            <p:ph type="sldNum" sz="quarter" idx="12"/>
          </p:nvPr>
        </p:nvSpPr>
        <p:spPr/>
        <p:txBody>
          <a:bodyPr/>
          <a:lstStyle/>
          <a:p>
            <a:fld id="{46FCF927-B6EE-4625-B6B3-8929F10BFBBE}" type="slidenum">
              <a:rPr lang="it-IT" smtClean="0"/>
              <a:t>15</a:t>
            </a:fld>
            <a:endParaRPr lang="it-IT"/>
          </a:p>
        </p:txBody>
      </p:sp>
    </p:spTree>
    <p:extLst>
      <p:ext uri="{BB962C8B-B14F-4D97-AF65-F5344CB8AC3E}">
        <p14:creationId xmlns:p14="http://schemas.microsoft.com/office/powerpoint/2010/main" val="82078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5.5 Modifiche normative al </a:t>
            </a:r>
            <a:r>
              <a:rPr lang="it-IT" sz="2000" b="1" dirty="0" err="1">
                <a:solidFill>
                  <a:srgbClr val="FFFF00"/>
                </a:solidFill>
              </a:rPr>
              <a:t>D.lgs</a:t>
            </a:r>
            <a:r>
              <a:rPr lang="it-IT" sz="2000" b="1" dirty="0">
                <a:solidFill>
                  <a:srgbClr val="FFFF00"/>
                </a:solidFill>
              </a:rPr>
              <a:t> 118/2011</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72803" y="1268723"/>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1312771" y="2380992"/>
            <a:ext cx="3555063" cy="1477328"/>
          </a:xfrm>
          <a:prstGeom prst="rect">
            <a:avLst/>
          </a:prstGeom>
          <a:noFill/>
          <a:ln>
            <a:solidFill>
              <a:srgbClr val="002060"/>
            </a:solidFill>
          </a:ln>
        </p:spPr>
        <p:txBody>
          <a:bodyPr wrap="square" rtlCol="0">
            <a:spAutoFit/>
          </a:bodyPr>
          <a:lstStyle/>
          <a:p>
            <a:pPr lvl="0"/>
            <a:r>
              <a:rPr lang="it-IT" dirty="0"/>
              <a:t>Modifiche al dlgs.118/2011 che mirano a chiarire la normativa e a prorogare per il 2021 alcune modalità semplificative per le procedure contabili</a:t>
            </a:r>
          </a:p>
        </p:txBody>
      </p:sp>
      <p:pic>
        <p:nvPicPr>
          <p:cNvPr id="12" name="Elemento grafico 11" descr="Matita">
            <a:extLst>
              <a:ext uri="{FF2B5EF4-FFF2-40B4-BE49-F238E27FC236}">
                <a16:creationId xmlns:a16="http://schemas.microsoft.com/office/drawing/2014/main" id="{B2B2E05A-F3B0-4D31-989E-439B7C0300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8547" y="813643"/>
            <a:ext cx="412468" cy="412468"/>
          </a:xfrm>
          <a:prstGeom prst="rect">
            <a:avLst/>
          </a:prstGeom>
        </p:spPr>
      </p:pic>
      <p:sp>
        <p:nvSpPr>
          <p:cNvPr id="5" name="Rettangolo 4">
            <a:extLst>
              <a:ext uri="{FF2B5EF4-FFF2-40B4-BE49-F238E27FC236}">
                <a16:creationId xmlns:a16="http://schemas.microsoft.com/office/drawing/2014/main" id="{F855AF57-8D15-49D1-9410-CDF3F6C2A0C6}"/>
              </a:ext>
            </a:extLst>
          </p:cNvPr>
          <p:cNvSpPr/>
          <p:nvPr/>
        </p:nvSpPr>
        <p:spPr>
          <a:xfrm>
            <a:off x="5441575" y="2049848"/>
            <a:ext cx="6430245" cy="3539430"/>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sz="1600" dirty="0"/>
              <a:t>Modifiche al legislativo n. 118/2011 in ordine alla legge di assestamento e alla destinazione delle somme ricevute dall’ente (cd. </a:t>
            </a:r>
            <a:r>
              <a:rPr lang="it-IT" sz="1600" dirty="0" err="1"/>
              <a:t>mark</a:t>
            </a:r>
            <a:r>
              <a:rPr lang="it-IT" sz="1600" dirty="0"/>
              <a:t> to market) nel caso di estinzione anticipata di uno strumento finanziario derivato. </a:t>
            </a:r>
          </a:p>
          <a:p>
            <a:pPr marL="380990" indent="-380990">
              <a:buClr>
                <a:srgbClr val="C00000"/>
              </a:buClr>
              <a:buFont typeface="Wingdings" panose="05000000000000000000" pitchFamily="2" charset="2"/>
              <a:buChar char="Ø"/>
            </a:pPr>
            <a:endParaRPr lang="it-IT" sz="1600" dirty="0"/>
          </a:p>
          <a:p>
            <a:pPr marL="380990" indent="-380990">
              <a:buClr>
                <a:srgbClr val="C00000"/>
              </a:buClr>
              <a:buFont typeface="Wingdings" panose="05000000000000000000" pitchFamily="2" charset="2"/>
              <a:buChar char="Ø"/>
            </a:pPr>
            <a:r>
              <a:rPr lang="it-IT" sz="1600" dirty="0"/>
              <a:t>Prorogare per il 2021 la disposizione di cui al comma 2 bis, dell’articolo 109, del decreto legge 17 marzo 2020, n. 18, convertito in legge 24 aprile 2020, n. 27, concernente le variazioni di bilancio in via d’urgenza</a:t>
            </a:r>
          </a:p>
          <a:p>
            <a:pPr marL="380990" indent="-380990">
              <a:buClr>
                <a:srgbClr val="C00000"/>
              </a:buClr>
              <a:buFont typeface="Wingdings" panose="05000000000000000000" pitchFamily="2" charset="2"/>
              <a:buChar char="Ø"/>
            </a:pPr>
            <a:endParaRPr lang="it-IT" sz="1600" dirty="0"/>
          </a:p>
          <a:p>
            <a:pPr marL="380990" indent="-380990">
              <a:buClr>
                <a:srgbClr val="C00000"/>
              </a:buClr>
              <a:buFont typeface="Wingdings" panose="05000000000000000000" pitchFamily="2" charset="2"/>
              <a:buChar char="Ø"/>
            </a:pPr>
            <a:r>
              <a:rPr lang="it-IT" sz="1600" dirty="0"/>
              <a:t>Nelle more della conclusione del giudizio di parifica del rendiconto dell’esercizio precedente da parte della Corte dei Conti, i Consigli regionali e delle provincie autonome approvano la legge di assestamento del bilancio anche sulla base delle risultanze del rendiconto approvato dalla Giunta regionale</a:t>
            </a:r>
          </a:p>
        </p:txBody>
      </p:sp>
      <p:sp>
        <p:nvSpPr>
          <p:cNvPr id="4" name="Segnaposto numero diapositiva 3">
            <a:extLst>
              <a:ext uri="{FF2B5EF4-FFF2-40B4-BE49-F238E27FC236}">
                <a16:creationId xmlns:a16="http://schemas.microsoft.com/office/drawing/2014/main" id="{B4926AFC-B0FB-4659-987B-FD3303F8CB2F}"/>
              </a:ext>
            </a:extLst>
          </p:cNvPr>
          <p:cNvSpPr>
            <a:spLocks noGrp="1"/>
          </p:cNvSpPr>
          <p:nvPr>
            <p:ph type="sldNum" sz="quarter" idx="12"/>
          </p:nvPr>
        </p:nvSpPr>
        <p:spPr/>
        <p:txBody>
          <a:bodyPr/>
          <a:lstStyle/>
          <a:p>
            <a:fld id="{46FCF927-B6EE-4625-B6B3-8929F10BFBBE}" type="slidenum">
              <a:rPr lang="it-IT" smtClean="0"/>
              <a:t>16</a:t>
            </a:fld>
            <a:endParaRPr lang="it-IT"/>
          </a:p>
        </p:txBody>
      </p:sp>
    </p:spTree>
    <p:extLst>
      <p:ext uri="{BB962C8B-B14F-4D97-AF65-F5344CB8AC3E}">
        <p14:creationId xmlns:p14="http://schemas.microsoft.com/office/powerpoint/2010/main" val="3334706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551773"/>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4" name="CasellaDiTesto 3">
            <a:extLst>
              <a:ext uri="{FF2B5EF4-FFF2-40B4-BE49-F238E27FC236}">
                <a16:creationId xmlns:a16="http://schemas.microsoft.com/office/drawing/2014/main" id="{C524E131-1714-4B2F-8AC2-58CE1FB454B5}"/>
              </a:ext>
            </a:extLst>
          </p:cNvPr>
          <p:cNvSpPr txBox="1"/>
          <p:nvPr/>
        </p:nvSpPr>
        <p:spPr>
          <a:xfrm>
            <a:off x="1470313" y="552633"/>
            <a:ext cx="8984610" cy="523220"/>
          </a:xfrm>
          <a:prstGeom prst="rect">
            <a:avLst/>
          </a:prstGeom>
          <a:noFill/>
        </p:spPr>
        <p:txBody>
          <a:bodyPr wrap="square" rtlCol="0">
            <a:spAutoFit/>
          </a:bodyPr>
          <a:lstStyle/>
          <a:p>
            <a:pPr algn="ctr"/>
            <a:r>
              <a:rPr lang="it-IT" sz="2800" b="1" dirty="0">
                <a:solidFill>
                  <a:srgbClr val="C00000"/>
                </a:solidFill>
              </a:rPr>
              <a:t>Ulteriori tematiche da affrontare</a:t>
            </a:r>
          </a:p>
        </p:txBody>
      </p:sp>
      <p:sp>
        <p:nvSpPr>
          <p:cNvPr id="5" name="CasellaDiTesto 4">
            <a:extLst>
              <a:ext uri="{FF2B5EF4-FFF2-40B4-BE49-F238E27FC236}">
                <a16:creationId xmlns:a16="http://schemas.microsoft.com/office/drawing/2014/main" id="{5CC927CD-3BEA-4277-AACA-7BE755D61D2E}"/>
              </a:ext>
            </a:extLst>
          </p:cNvPr>
          <p:cNvSpPr txBox="1"/>
          <p:nvPr/>
        </p:nvSpPr>
        <p:spPr>
          <a:xfrm>
            <a:off x="789983" y="1685365"/>
            <a:ext cx="10146958" cy="923330"/>
          </a:xfrm>
          <a:prstGeom prst="rect">
            <a:avLst/>
          </a:prstGeom>
          <a:noFill/>
        </p:spPr>
        <p:txBody>
          <a:bodyPr wrap="square" rtlCol="0">
            <a:spAutoFit/>
          </a:bodyPr>
          <a:lstStyle/>
          <a:p>
            <a:r>
              <a:rPr lang="it-IT" b="1" dirty="0"/>
              <a:t>Criticità nei bilanci di tutte le società partecipate totalmente da amministrazioni pubbliche coinvolte nell’emergenza </a:t>
            </a:r>
            <a:r>
              <a:rPr lang="it-IT" b="1" dirty="0" err="1"/>
              <a:t>Covid</a:t>
            </a:r>
            <a:r>
              <a:rPr lang="it-IT" b="1" dirty="0"/>
              <a:t> – 19 (es. aziende TPL, società gestione aeroporti…): in caso di chiusura di esercizio in perdita le regioni (e le altre PA) saranno chiamate a ripianare perdite /integrare il capitale sociale</a:t>
            </a:r>
          </a:p>
        </p:txBody>
      </p:sp>
      <p:sp>
        <p:nvSpPr>
          <p:cNvPr id="7" name="Freccia in giù 6">
            <a:extLst>
              <a:ext uri="{FF2B5EF4-FFF2-40B4-BE49-F238E27FC236}">
                <a16:creationId xmlns:a16="http://schemas.microsoft.com/office/drawing/2014/main" id="{925B70FB-C006-46A4-8C14-8723380D0B2C}"/>
              </a:ext>
            </a:extLst>
          </p:cNvPr>
          <p:cNvSpPr/>
          <p:nvPr/>
        </p:nvSpPr>
        <p:spPr>
          <a:xfrm rot="16200000">
            <a:off x="624135" y="3240740"/>
            <a:ext cx="331695" cy="376518"/>
          </a:xfrm>
          <a:prstGeom prst="downArrow">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CF44E178-EB87-4BC9-A745-A013D3CE68ED}"/>
              </a:ext>
            </a:extLst>
          </p:cNvPr>
          <p:cNvSpPr txBox="1"/>
          <p:nvPr/>
        </p:nvSpPr>
        <p:spPr>
          <a:xfrm>
            <a:off x="1417684" y="3218207"/>
            <a:ext cx="8292252" cy="369332"/>
          </a:xfrm>
          <a:prstGeom prst="rect">
            <a:avLst/>
          </a:prstGeom>
          <a:noFill/>
        </p:spPr>
        <p:txBody>
          <a:bodyPr wrap="square" rtlCol="0">
            <a:spAutoFit/>
          </a:bodyPr>
          <a:lstStyle/>
          <a:p>
            <a:r>
              <a:rPr lang="it-IT" b="1" dirty="0">
                <a:solidFill>
                  <a:srgbClr val="C00000"/>
                </a:solidFill>
              </a:rPr>
              <a:t>Necessaria soluzione adeguata (contabile e finanziaria) per tutto il sistema </a:t>
            </a:r>
          </a:p>
        </p:txBody>
      </p:sp>
      <p:sp>
        <p:nvSpPr>
          <p:cNvPr id="6" name="Segnaposto numero diapositiva 5">
            <a:extLst>
              <a:ext uri="{FF2B5EF4-FFF2-40B4-BE49-F238E27FC236}">
                <a16:creationId xmlns:a16="http://schemas.microsoft.com/office/drawing/2014/main" id="{73D09411-B63D-4463-8D77-EBAF82EFF298}"/>
              </a:ext>
            </a:extLst>
          </p:cNvPr>
          <p:cNvSpPr>
            <a:spLocks noGrp="1"/>
          </p:cNvSpPr>
          <p:nvPr>
            <p:ph type="sldNum" sz="quarter" idx="12"/>
          </p:nvPr>
        </p:nvSpPr>
        <p:spPr/>
        <p:txBody>
          <a:bodyPr/>
          <a:lstStyle/>
          <a:p>
            <a:fld id="{46FCF927-B6EE-4625-B6B3-8929F10BFBBE}" type="slidenum">
              <a:rPr lang="it-IT" smtClean="0"/>
              <a:t>17</a:t>
            </a:fld>
            <a:endParaRPr lang="it-IT"/>
          </a:p>
        </p:txBody>
      </p:sp>
    </p:spTree>
    <p:extLst>
      <p:ext uri="{BB962C8B-B14F-4D97-AF65-F5344CB8AC3E}">
        <p14:creationId xmlns:p14="http://schemas.microsoft.com/office/powerpoint/2010/main" val="2643738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551773"/>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4" name="CasellaDiTesto 3">
            <a:extLst>
              <a:ext uri="{FF2B5EF4-FFF2-40B4-BE49-F238E27FC236}">
                <a16:creationId xmlns:a16="http://schemas.microsoft.com/office/drawing/2014/main" id="{C524E131-1714-4B2F-8AC2-58CE1FB454B5}"/>
              </a:ext>
            </a:extLst>
          </p:cNvPr>
          <p:cNvSpPr txBox="1"/>
          <p:nvPr/>
        </p:nvSpPr>
        <p:spPr>
          <a:xfrm>
            <a:off x="1470313" y="552633"/>
            <a:ext cx="8984610" cy="523220"/>
          </a:xfrm>
          <a:prstGeom prst="rect">
            <a:avLst/>
          </a:prstGeom>
          <a:noFill/>
        </p:spPr>
        <p:txBody>
          <a:bodyPr wrap="square" rtlCol="0">
            <a:spAutoFit/>
          </a:bodyPr>
          <a:lstStyle/>
          <a:p>
            <a:pPr algn="ctr"/>
            <a:r>
              <a:rPr lang="it-IT" sz="2800" b="1" dirty="0">
                <a:solidFill>
                  <a:srgbClr val="C00000"/>
                </a:solidFill>
              </a:rPr>
              <a:t>Le intese Stato – Regioni e le leggi di bilancio</a:t>
            </a:r>
          </a:p>
        </p:txBody>
      </p:sp>
      <p:sp>
        <p:nvSpPr>
          <p:cNvPr id="5" name="CasellaDiTesto 4">
            <a:extLst>
              <a:ext uri="{FF2B5EF4-FFF2-40B4-BE49-F238E27FC236}">
                <a16:creationId xmlns:a16="http://schemas.microsoft.com/office/drawing/2014/main" id="{CB42C5E3-BCAF-4CDC-9E04-A81CC4AC1B3F}"/>
              </a:ext>
            </a:extLst>
          </p:cNvPr>
          <p:cNvSpPr txBox="1"/>
          <p:nvPr/>
        </p:nvSpPr>
        <p:spPr>
          <a:xfrm>
            <a:off x="463100" y="1254278"/>
            <a:ext cx="11266720" cy="646331"/>
          </a:xfrm>
          <a:prstGeom prst="rect">
            <a:avLst/>
          </a:prstGeom>
          <a:noFill/>
          <a:ln>
            <a:noFill/>
          </a:ln>
        </p:spPr>
        <p:txBody>
          <a:bodyPr wrap="square" rtlCol="0">
            <a:spAutoFit/>
          </a:bodyPr>
          <a:lstStyle/>
          <a:p>
            <a:r>
              <a:rPr lang="it-IT" dirty="0">
                <a:latin typeface="Calibri" panose="020F0502020204030204" pitchFamily="34" charset="0"/>
              </a:rPr>
              <a:t>In occasione alla stesura della legge di bilancio, la </a:t>
            </a:r>
            <a:r>
              <a:rPr lang="it-IT" b="1" dirty="0">
                <a:latin typeface="Calibri" panose="020F0502020204030204" pitchFamily="34" charset="0"/>
              </a:rPr>
              <a:t>leale collaborazione  fra Stato e Regioni ha consentito di siglare Accordi antecedenti </a:t>
            </a:r>
            <a:r>
              <a:rPr lang="it-IT" dirty="0">
                <a:latin typeface="Calibri" panose="020F0502020204030204" pitchFamily="34" charset="0"/>
              </a:rPr>
              <a:t>all’approvazione delle manovre in Consiglio dei Ministri</a:t>
            </a:r>
            <a:endParaRPr lang="it-IT" b="1" dirty="0">
              <a:latin typeface="Calibri" panose="020F0502020204030204" pitchFamily="34" charset="0"/>
            </a:endParaRPr>
          </a:p>
        </p:txBody>
      </p:sp>
      <p:sp>
        <p:nvSpPr>
          <p:cNvPr id="6" name="CasellaDiTesto 5">
            <a:extLst>
              <a:ext uri="{FF2B5EF4-FFF2-40B4-BE49-F238E27FC236}">
                <a16:creationId xmlns:a16="http://schemas.microsoft.com/office/drawing/2014/main" id="{499742DC-53EB-4763-8953-879E88BAC35E}"/>
              </a:ext>
            </a:extLst>
          </p:cNvPr>
          <p:cNvSpPr txBox="1"/>
          <p:nvPr/>
        </p:nvSpPr>
        <p:spPr>
          <a:xfrm>
            <a:off x="218238" y="1962627"/>
            <a:ext cx="9682783" cy="430887"/>
          </a:xfrm>
          <a:prstGeom prst="rect">
            <a:avLst/>
          </a:prstGeom>
          <a:noFill/>
        </p:spPr>
        <p:txBody>
          <a:bodyPr wrap="square" rtlCol="0">
            <a:spAutoFit/>
          </a:bodyPr>
          <a:lstStyle/>
          <a:p>
            <a:pPr algn="ctr"/>
            <a:r>
              <a:rPr lang="it-IT" sz="2200" b="1" dirty="0">
                <a:solidFill>
                  <a:srgbClr val="C00000"/>
                </a:solidFill>
              </a:rPr>
              <a:t>Accordi in Conferenza Stato–Regioni del 15 ottobre 2018 e del 10 ottobre 2019</a:t>
            </a:r>
          </a:p>
        </p:txBody>
      </p:sp>
      <p:sp>
        <p:nvSpPr>
          <p:cNvPr id="11" name="Ovale 10">
            <a:extLst>
              <a:ext uri="{FF2B5EF4-FFF2-40B4-BE49-F238E27FC236}">
                <a16:creationId xmlns:a16="http://schemas.microsoft.com/office/drawing/2014/main" id="{9BF78C54-E199-4DDD-AF87-A2A69B6E40B3}"/>
              </a:ext>
            </a:extLst>
          </p:cNvPr>
          <p:cNvSpPr/>
          <p:nvPr/>
        </p:nvSpPr>
        <p:spPr>
          <a:xfrm>
            <a:off x="6399605" y="4489353"/>
            <a:ext cx="678180" cy="2540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it-IT" dirty="0"/>
          </a:p>
        </p:txBody>
      </p:sp>
      <p:sp>
        <p:nvSpPr>
          <p:cNvPr id="12" name="Rettangolo 11">
            <a:extLst>
              <a:ext uri="{FF2B5EF4-FFF2-40B4-BE49-F238E27FC236}">
                <a16:creationId xmlns:a16="http://schemas.microsoft.com/office/drawing/2014/main" id="{1D8FCD96-1E84-4DD0-8F29-693B7106E601}"/>
              </a:ext>
            </a:extLst>
          </p:cNvPr>
          <p:cNvSpPr/>
          <p:nvPr/>
        </p:nvSpPr>
        <p:spPr>
          <a:xfrm>
            <a:off x="553673" y="3838704"/>
            <a:ext cx="10192624" cy="369332"/>
          </a:xfrm>
          <a:prstGeom prst="rect">
            <a:avLst/>
          </a:prstGeom>
        </p:spPr>
        <p:txBody>
          <a:bodyPr wrap="square">
            <a:spAutoFit/>
          </a:bodyPr>
          <a:lstStyle/>
          <a:p>
            <a:pPr marL="285750" indent="-285750">
              <a:buFont typeface="Wingdings" panose="05000000000000000000" pitchFamily="2" charset="2"/>
              <a:buChar char="ü"/>
            </a:pPr>
            <a:r>
              <a:rPr lang="it-IT" b="1" dirty="0"/>
              <a:t>Per le RSO l’equilibrio di bilancio in termini strutturali è già previsto dalla legge di stabilità 2015</a:t>
            </a:r>
          </a:p>
        </p:txBody>
      </p:sp>
      <p:sp>
        <p:nvSpPr>
          <p:cNvPr id="13" name="Rettangolo 12">
            <a:extLst>
              <a:ext uri="{FF2B5EF4-FFF2-40B4-BE49-F238E27FC236}">
                <a16:creationId xmlns:a16="http://schemas.microsoft.com/office/drawing/2014/main" id="{D7028390-D162-4508-BCC3-600BB054B4F6}"/>
              </a:ext>
            </a:extLst>
          </p:cNvPr>
          <p:cNvSpPr/>
          <p:nvPr/>
        </p:nvSpPr>
        <p:spPr>
          <a:xfrm>
            <a:off x="998290" y="2636563"/>
            <a:ext cx="10578517" cy="1077026"/>
          </a:xfrm>
          <a:prstGeom prst="rect">
            <a:avLst/>
          </a:prstGeom>
        </p:spPr>
        <p:txBody>
          <a:bodyPr wrap="square">
            <a:spAutoFit/>
          </a:bodyPr>
          <a:lstStyle/>
          <a:p>
            <a:pPr>
              <a:buClr>
                <a:srgbClr val="0070C0"/>
              </a:buClr>
              <a:buSzPct val="130000"/>
              <a:defRPr/>
            </a:pPr>
            <a:r>
              <a:rPr lang="it-IT" sz="2133" b="1" dirty="0">
                <a:solidFill>
                  <a:srgbClr val="002060"/>
                </a:solidFill>
              </a:rPr>
              <a:t>Perseguire la via della riqualificazione della spesa corrente a favore dell’incremento degli investimenti con conseguente contributo positivo alla crescita del PIL a invarianza dell’obiettivo di finanza pubblica per le RSO già definito.</a:t>
            </a:r>
          </a:p>
        </p:txBody>
      </p:sp>
      <p:sp>
        <p:nvSpPr>
          <p:cNvPr id="15" name="Freccia a destra 14">
            <a:extLst>
              <a:ext uri="{FF2B5EF4-FFF2-40B4-BE49-F238E27FC236}">
                <a16:creationId xmlns:a16="http://schemas.microsoft.com/office/drawing/2014/main" id="{1BFEF917-50F9-4537-B6A4-2F966B49EF1F}"/>
              </a:ext>
            </a:extLst>
          </p:cNvPr>
          <p:cNvSpPr/>
          <p:nvPr/>
        </p:nvSpPr>
        <p:spPr>
          <a:xfrm>
            <a:off x="285226" y="2890598"/>
            <a:ext cx="268447" cy="313996"/>
          </a:xfrm>
          <a:prstGeom prst="rightArrow">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B785B0D1-11EE-4FD3-9D7D-473E461C1974}"/>
              </a:ext>
            </a:extLst>
          </p:cNvPr>
          <p:cNvSpPr txBox="1"/>
          <p:nvPr/>
        </p:nvSpPr>
        <p:spPr>
          <a:xfrm>
            <a:off x="1025696" y="5675116"/>
            <a:ext cx="4664279" cy="769441"/>
          </a:xfrm>
          <a:prstGeom prst="rect">
            <a:avLst/>
          </a:prstGeom>
          <a:noFill/>
          <a:ln>
            <a:solidFill>
              <a:srgbClr val="C00000"/>
            </a:solidFill>
          </a:ln>
        </p:spPr>
        <p:txBody>
          <a:bodyPr wrap="square" rtlCol="0">
            <a:spAutoFit/>
          </a:bodyPr>
          <a:lstStyle/>
          <a:p>
            <a:pPr algn="ctr"/>
            <a:r>
              <a:rPr lang="it-IT" sz="2200" b="1" dirty="0">
                <a:solidFill>
                  <a:srgbClr val="C00000"/>
                </a:solidFill>
              </a:rPr>
              <a:t>Accordi in Conferenza Stato–Regioni del 5 novembre 2020</a:t>
            </a:r>
          </a:p>
        </p:txBody>
      </p:sp>
      <p:sp>
        <p:nvSpPr>
          <p:cNvPr id="18" name="Freccia a destra 17">
            <a:extLst>
              <a:ext uri="{FF2B5EF4-FFF2-40B4-BE49-F238E27FC236}">
                <a16:creationId xmlns:a16="http://schemas.microsoft.com/office/drawing/2014/main" id="{854B0A07-ECBA-4BA1-B6A0-52F66B1B809A}"/>
              </a:ext>
            </a:extLst>
          </p:cNvPr>
          <p:cNvSpPr/>
          <p:nvPr/>
        </p:nvSpPr>
        <p:spPr>
          <a:xfrm>
            <a:off x="6035833" y="5902838"/>
            <a:ext cx="268447" cy="313996"/>
          </a:xfrm>
          <a:prstGeom prst="rightArrow">
            <a:avLst/>
          </a:prstGeom>
          <a:solidFill>
            <a:srgbClr val="00206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a:extLst>
              <a:ext uri="{FF2B5EF4-FFF2-40B4-BE49-F238E27FC236}">
                <a16:creationId xmlns:a16="http://schemas.microsoft.com/office/drawing/2014/main" id="{0707D46B-8622-48FB-8F9E-F07721D09D6E}"/>
              </a:ext>
            </a:extLst>
          </p:cNvPr>
          <p:cNvSpPr txBox="1"/>
          <p:nvPr/>
        </p:nvSpPr>
        <p:spPr>
          <a:xfrm>
            <a:off x="6814099" y="5831529"/>
            <a:ext cx="3263319" cy="430887"/>
          </a:xfrm>
          <a:prstGeom prst="rect">
            <a:avLst/>
          </a:prstGeom>
          <a:noFill/>
          <a:ln>
            <a:solidFill>
              <a:srgbClr val="C00000"/>
            </a:solidFill>
          </a:ln>
        </p:spPr>
        <p:txBody>
          <a:bodyPr wrap="square" rtlCol="0">
            <a:spAutoFit/>
          </a:bodyPr>
          <a:lstStyle/>
          <a:p>
            <a:r>
              <a:rPr lang="it-IT" sz="2200" b="1" dirty="0"/>
              <a:t>Manovra di Bilancio 2021</a:t>
            </a:r>
          </a:p>
        </p:txBody>
      </p:sp>
      <p:sp>
        <p:nvSpPr>
          <p:cNvPr id="22" name="Rettangolo 21">
            <a:extLst>
              <a:ext uri="{FF2B5EF4-FFF2-40B4-BE49-F238E27FC236}">
                <a16:creationId xmlns:a16="http://schemas.microsoft.com/office/drawing/2014/main" id="{D37DE4E6-41E5-4253-AA95-320F4FE93D09}"/>
              </a:ext>
            </a:extLst>
          </p:cNvPr>
          <p:cNvSpPr/>
          <p:nvPr/>
        </p:nvSpPr>
        <p:spPr>
          <a:xfrm>
            <a:off x="553673" y="4847219"/>
            <a:ext cx="10435905" cy="646331"/>
          </a:xfrm>
          <a:prstGeom prst="rect">
            <a:avLst/>
          </a:prstGeom>
        </p:spPr>
        <p:txBody>
          <a:bodyPr wrap="square">
            <a:spAutoFit/>
          </a:bodyPr>
          <a:lstStyle/>
          <a:p>
            <a:pPr marL="285750" indent="-285750">
              <a:buFont typeface="Wingdings" panose="05000000000000000000" pitchFamily="2" charset="2"/>
              <a:buChar char="ü"/>
            </a:pPr>
            <a:r>
              <a:rPr lang="it-IT" b="1" dirty="0"/>
              <a:t>RSS concorrono complessivamente agli obiettivi di finanza pubblica con 3.148 milioni di accantonamenti sulle compartecipazioni ai tributi erariali</a:t>
            </a:r>
          </a:p>
        </p:txBody>
      </p:sp>
      <p:pic>
        <p:nvPicPr>
          <p:cNvPr id="23" name="Immagine 22">
            <a:extLst>
              <a:ext uri="{FF2B5EF4-FFF2-40B4-BE49-F238E27FC236}">
                <a16:creationId xmlns:a16="http://schemas.microsoft.com/office/drawing/2014/main" id="{3020632F-EDFA-4163-9BD0-10357220E19D}"/>
              </a:ext>
            </a:extLst>
          </p:cNvPr>
          <p:cNvPicPr>
            <a:picLocks noChangeAspect="1"/>
          </p:cNvPicPr>
          <p:nvPr/>
        </p:nvPicPr>
        <p:blipFill>
          <a:blip r:embed="rId2"/>
          <a:stretch>
            <a:fillRect/>
          </a:stretch>
        </p:blipFill>
        <p:spPr>
          <a:xfrm>
            <a:off x="1401685" y="4238703"/>
            <a:ext cx="5676100" cy="501300"/>
          </a:xfrm>
          <a:prstGeom prst="rect">
            <a:avLst/>
          </a:prstGeom>
        </p:spPr>
      </p:pic>
      <p:sp>
        <p:nvSpPr>
          <p:cNvPr id="7" name="Segnaposto numero diapositiva 6">
            <a:extLst>
              <a:ext uri="{FF2B5EF4-FFF2-40B4-BE49-F238E27FC236}">
                <a16:creationId xmlns:a16="http://schemas.microsoft.com/office/drawing/2014/main" id="{067671DD-FA37-446D-BA4F-DE84B6B558C1}"/>
              </a:ext>
            </a:extLst>
          </p:cNvPr>
          <p:cNvSpPr>
            <a:spLocks noGrp="1"/>
          </p:cNvSpPr>
          <p:nvPr>
            <p:ph type="sldNum" sz="quarter" idx="12"/>
          </p:nvPr>
        </p:nvSpPr>
        <p:spPr/>
        <p:txBody>
          <a:bodyPr/>
          <a:lstStyle/>
          <a:p>
            <a:fld id="{46FCF927-B6EE-4625-B6B3-8929F10BFBBE}" type="slidenum">
              <a:rPr lang="it-IT" smtClean="0"/>
              <a:t>2</a:t>
            </a:fld>
            <a:endParaRPr lang="it-IT"/>
          </a:p>
        </p:txBody>
      </p:sp>
    </p:spTree>
    <p:extLst>
      <p:ext uri="{BB962C8B-B14F-4D97-AF65-F5344CB8AC3E}">
        <p14:creationId xmlns:p14="http://schemas.microsoft.com/office/powerpoint/2010/main" val="94314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246939" y="6652123"/>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4" name="CasellaDiTesto 3">
            <a:extLst>
              <a:ext uri="{FF2B5EF4-FFF2-40B4-BE49-F238E27FC236}">
                <a16:creationId xmlns:a16="http://schemas.microsoft.com/office/drawing/2014/main" id="{C524E131-1714-4B2F-8AC2-58CE1FB454B5}"/>
              </a:ext>
            </a:extLst>
          </p:cNvPr>
          <p:cNvSpPr txBox="1"/>
          <p:nvPr/>
        </p:nvSpPr>
        <p:spPr>
          <a:xfrm>
            <a:off x="1443419" y="565627"/>
            <a:ext cx="8984610" cy="523220"/>
          </a:xfrm>
          <a:prstGeom prst="rect">
            <a:avLst/>
          </a:prstGeom>
          <a:noFill/>
        </p:spPr>
        <p:txBody>
          <a:bodyPr wrap="square" rtlCol="0">
            <a:spAutoFit/>
          </a:bodyPr>
          <a:lstStyle/>
          <a:p>
            <a:pPr algn="ctr"/>
            <a:r>
              <a:rPr lang="it-IT" sz="2800" b="1" dirty="0">
                <a:solidFill>
                  <a:srgbClr val="C00000"/>
                </a:solidFill>
              </a:rPr>
              <a:t>Le intese Stato – Regioni e le leggi di bilancio</a:t>
            </a:r>
          </a:p>
        </p:txBody>
      </p:sp>
      <p:sp>
        <p:nvSpPr>
          <p:cNvPr id="7" name="Rettangolo con angoli arrotondati 6">
            <a:extLst>
              <a:ext uri="{FF2B5EF4-FFF2-40B4-BE49-F238E27FC236}">
                <a16:creationId xmlns:a16="http://schemas.microsoft.com/office/drawing/2014/main" id="{9972E8B5-8E5E-4B88-BFCB-7D0511EFB875}"/>
              </a:ext>
            </a:extLst>
          </p:cNvPr>
          <p:cNvSpPr/>
          <p:nvPr/>
        </p:nvSpPr>
        <p:spPr>
          <a:xfrm>
            <a:off x="569091" y="1675896"/>
            <a:ext cx="5145466"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b="1" dirty="0">
                <a:solidFill>
                  <a:srgbClr val="FFFF00"/>
                </a:solidFill>
              </a:rPr>
              <a:t>1. Investimenti</a:t>
            </a:r>
          </a:p>
        </p:txBody>
      </p:sp>
      <p:sp>
        <p:nvSpPr>
          <p:cNvPr id="8" name="Connettore 7">
            <a:extLst>
              <a:ext uri="{FF2B5EF4-FFF2-40B4-BE49-F238E27FC236}">
                <a16:creationId xmlns:a16="http://schemas.microsoft.com/office/drawing/2014/main" id="{03CAB287-177F-4825-BDFC-F46A0A4DA0C9}"/>
              </a:ext>
            </a:extLst>
          </p:cNvPr>
          <p:cNvSpPr/>
          <p:nvPr/>
        </p:nvSpPr>
        <p:spPr>
          <a:xfrm>
            <a:off x="292254" y="1658931"/>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9" name="Rettangolo con angoli arrotondati 8">
            <a:extLst>
              <a:ext uri="{FF2B5EF4-FFF2-40B4-BE49-F238E27FC236}">
                <a16:creationId xmlns:a16="http://schemas.microsoft.com/office/drawing/2014/main" id="{99FCE79D-FCC1-43F4-9767-68B70974F618}"/>
              </a:ext>
            </a:extLst>
          </p:cNvPr>
          <p:cNvSpPr/>
          <p:nvPr/>
        </p:nvSpPr>
        <p:spPr>
          <a:xfrm>
            <a:off x="569091" y="2343308"/>
            <a:ext cx="5145466"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2. Tavolo «minori entrate»</a:t>
            </a:r>
          </a:p>
        </p:txBody>
      </p:sp>
      <p:sp>
        <p:nvSpPr>
          <p:cNvPr id="10" name="Connettore 9">
            <a:extLst>
              <a:ext uri="{FF2B5EF4-FFF2-40B4-BE49-F238E27FC236}">
                <a16:creationId xmlns:a16="http://schemas.microsoft.com/office/drawing/2014/main" id="{5A93D27A-DA93-4510-91D6-D0322D24CD45}"/>
              </a:ext>
            </a:extLst>
          </p:cNvPr>
          <p:cNvSpPr/>
          <p:nvPr/>
        </p:nvSpPr>
        <p:spPr>
          <a:xfrm>
            <a:off x="292254" y="2334826"/>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1" name="Rettangolo con angoli arrotondati 10">
            <a:extLst>
              <a:ext uri="{FF2B5EF4-FFF2-40B4-BE49-F238E27FC236}">
                <a16:creationId xmlns:a16="http://schemas.microsoft.com/office/drawing/2014/main" id="{0E6431A0-CC97-40FF-878C-ECDCB924A538}"/>
              </a:ext>
            </a:extLst>
          </p:cNvPr>
          <p:cNvSpPr/>
          <p:nvPr/>
        </p:nvSpPr>
        <p:spPr>
          <a:xfrm>
            <a:off x="6508402" y="2371513"/>
            <a:ext cx="5185005"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    </a:t>
            </a:r>
            <a:r>
              <a:rPr lang="it-IT" sz="1700" b="1" dirty="0">
                <a:solidFill>
                  <a:srgbClr val="FFFF00"/>
                </a:solidFill>
              </a:rPr>
              <a:t>5.2  Contabilizzazione Fondo </a:t>
            </a:r>
          </a:p>
          <a:p>
            <a:pPr algn="ctr"/>
            <a:r>
              <a:rPr lang="it-IT" sz="1700" b="1" dirty="0">
                <a:solidFill>
                  <a:srgbClr val="FFFF00"/>
                </a:solidFill>
              </a:rPr>
              <a:t>anticipazioni liquidità</a:t>
            </a:r>
          </a:p>
        </p:txBody>
      </p:sp>
      <p:sp>
        <p:nvSpPr>
          <p:cNvPr id="12" name="Connettore 11">
            <a:extLst>
              <a:ext uri="{FF2B5EF4-FFF2-40B4-BE49-F238E27FC236}">
                <a16:creationId xmlns:a16="http://schemas.microsoft.com/office/drawing/2014/main" id="{6316F02E-1296-4316-B6F4-2FEA198F696D}"/>
              </a:ext>
            </a:extLst>
          </p:cNvPr>
          <p:cNvSpPr/>
          <p:nvPr/>
        </p:nvSpPr>
        <p:spPr>
          <a:xfrm>
            <a:off x="6269945" y="2344160"/>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3" name="Rettangolo con angoli arrotondati 12">
            <a:extLst>
              <a:ext uri="{FF2B5EF4-FFF2-40B4-BE49-F238E27FC236}">
                <a16:creationId xmlns:a16="http://schemas.microsoft.com/office/drawing/2014/main" id="{84C9A8D8-76DD-40FB-A1A8-BF69346182F6}"/>
              </a:ext>
            </a:extLst>
          </p:cNvPr>
          <p:cNvSpPr/>
          <p:nvPr/>
        </p:nvSpPr>
        <p:spPr>
          <a:xfrm>
            <a:off x="522319" y="3723308"/>
            <a:ext cx="5199984"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4. Indennizzi emotrasfusi</a:t>
            </a:r>
          </a:p>
        </p:txBody>
      </p:sp>
      <p:sp>
        <p:nvSpPr>
          <p:cNvPr id="14" name="Connettore 13">
            <a:extLst>
              <a:ext uri="{FF2B5EF4-FFF2-40B4-BE49-F238E27FC236}">
                <a16:creationId xmlns:a16="http://schemas.microsoft.com/office/drawing/2014/main" id="{62C96E6D-2905-4740-9B77-4CC9CD13974A}"/>
              </a:ext>
            </a:extLst>
          </p:cNvPr>
          <p:cNvSpPr/>
          <p:nvPr/>
        </p:nvSpPr>
        <p:spPr>
          <a:xfrm>
            <a:off x="292254" y="3714825"/>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5" name="Rettangolo con angoli arrotondati 14">
            <a:extLst>
              <a:ext uri="{FF2B5EF4-FFF2-40B4-BE49-F238E27FC236}">
                <a16:creationId xmlns:a16="http://schemas.microsoft.com/office/drawing/2014/main" id="{0EB6A3FA-7D1D-41C2-9EF8-9781F9972B23}"/>
              </a:ext>
            </a:extLst>
          </p:cNvPr>
          <p:cNvSpPr/>
          <p:nvPr/>
        </p:nvSpPr>
        <p:spPr>
          <a:xfrm>
            <a:off x="522320" y="4418043"/>
            <a:ext cx="5199984"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5. Attuazione Accordi Stato – Regioni</a:t>
            </a:r>
          </a:p>
        </p:txBody>
      </p:sp>
      <p:sp>
        <p:nvSpPr>
          <p:cNvPr id="16" name="Connettore 15">
            <a:extLst>
              <a:ext uri="{FF2B5EF4-FFF2-40B4-BE49-F238E27FC236}">
                <a16:creationId xmlns:a16="http://schemas.microsoft.com/office/drawing/2014/main" id="{2E9A43A9-7711-4E98-9495-E53971C710B6}"/>
              </a:ext>
            </a:extLst>
          </p:cNvPr>
          <p:cNvSpPr/>
          <p:nvPr/>
        </p:nvSpPr>
        <p:spPr>
          <a:xfrm>
            <a:off x="292254" y="4390690"/>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7" name="Rettangolo con angoli arrotondati 16">
            <a:extLst>
              <a:ext uri="{FF2B5EF4-FFF2-40B4-BE49-F238E27FC236}">
                <a16:creationId xmlns:a16="http://schemas.microsoft.com/office/drawing/2014/main" id="{047A3EE0-2B0A-4B4C-B4DD-CC4EB34470B9}"/>
              </a:ext>
            </a:extLst>
          </p:cNvPr>
          <p:cNvSpPr/>
          <p:nvPr/>
        </p:nvSpPr>
        <p:spPr>
          <a:xfrm>
            <a:off x="507340" y="3028573"/>
            <a:ext cx="5199984"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3. Fabbisogno Sanitario Nazionale 2021</a:t>
            </a:r>
          </a:p>
        </p:txBody>
      </p:sp>
      <p:sp>
        <p:nvSpPr>
          <p:cNvPr id="18" name="Connettore 17">
            <a:extLst>
              <a:ext uri="{FF2B5EF4-FFF2-40B4-BE49-F238E27FC236}">
                <a16:creationId xmlns:a16="http://schemas.microsoft.com/office/drawing/2014/main" id="{EDAC444F-4598-408B-ABDC-7850951E38D2}"/>
              </a:ext>
            </a:extLst>
          </p:cNvPr>
          <p:cNvSpPr/>
          <p:nvPr/>
        </p:nvSpPr>
        <p:spPr>
          <a:xfrm>
            <a:off x="283424" y="3028020"/>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9" name="Rettangolo con angoli arrotondati 18">
            <a:extLst>
              <a:ext uri="{FF2B5EF4-FFF2-40B4-BE49-F238E27FC236}">
                <a16:creationId xmlns:a16="http://schemas.microsoft.com/office/drawing/2014/main" id="{28E2D97B-2DA0-4340-9690-111CDBE7F6CF}"/>
              </a:ext>
            </a:extLst>
          </p:cNvPr>
          <p:cNvSpPr/>
          <p:nvPr/>
        </p:nvSpPr>
        <p:spPr>
          <a:xfrm>
            <a:off x="6420946" y="1662460"/>
            <a:ext cx="5266456"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rgbClr val="FFFF00"/>
                </a:solidFill>
              </a:rPr>
              <a:t>        5.1 Attuazione accordo TPL in Conferenza Unificata n.109 del 31 agosto 2020</a:t>
            </a:r>
          </a:p>
        </p:txBody>
      </p:sp>
      <p:sp>
        <p:nvSpPr>
          <p:cNvPr id="20" name="Connettore 19">
            <a:extLst>
              <a:ext uri="{FF2B5EF4-FFF2-40B4-BE49-F238E27FC236}">
                <a16:creationId xmlns:a16="http://schemas.microsoft.com/office/drawing/2014/main" id="{42F6936E-CC3A-4A05-BD64-C38DBC33073A}"/>
              </a:ext>
            </a:extLst>
          </p:cNvPr>
          <p:cNvSpPr/>
          <p:nvPr/>
        </p:nvSpPr>
        <p:spPr>
          <a:xfrm>
            <a:off x="6269945" y="1648783"/>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3" name="Rettangolo con angoli arrotondati 22">
            <a:extLst>
              <a:ext uri="{FF2B5EF4-FFF2-40B4-BE49-F238E27FC236}">
                <a16:creationId xmlns:a16="http://schemas.microsoft.com/office/drawing/2014/main" id="{31220ADD-085E-4501-8623-F9F841A40E37}"/>
              </a:ext>
            </a:extLst>
          </p:cNvPr>
          <p:cNvSpPr/>
          <p:nvPr/>
        </p:nvSpPr>
        <p:spPr>
          <a:xfrm>
            <a:off x="6446677" y="3050079"/>
            <a:ext cx="5243193"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b="1" dirty="0">
                <a:solidFill>
                  <a:srgbClr val="FFFF00"/>
                </a:solidFill>
              </a:rPr>
              <a:t>    5.3   Avvio del «Tavolo tecnico </a:t>
            </a:r>
          </a:p>
          <a:p>
            <a:pPr algn="ctr"/>
            <a:r>
              <a:rPr lang="it-IT" sz="1700" b="1" dirty="0">
                <a:solidFill>
                  <a:srgbClr val="FFFF00"/>
                </a:solidFill>
              </a:rPr>
              <a:t>ristrutturazione del debito»</a:t>
            </a:r>
          </a:p>
        </p:txBody>
      </p:sp>
      <p:sp>
        <p:nvSpPr>
          <p:cNvPr id="24" name="Connettore 23">
            <a:extLst>
              <a:ext uri="{FF2B5EF4-FFF2-40B4-BE49-F238E27FC236}">
                <a16:creationId xmlns:a16="http://schemas.microsoft.com/office/drawing/2014/main" id="{AD0725DA-F88F-4E04-98C1-CF91C38BBCED}"/>
              </a:ext>
            </a:extLst>
          </p:cNvPr>
          <p:cNvSpPr/>
          <p:nvPr/>
        </p:nvSpPr>
        <p:spPr>
          <a:xfrm>
            <a:off x="6273096" y="3041597"/>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5" name="Rettangolo con angoli arrotondati 24">
            <a:extLst>
              <a:ext uri="{FF2B5EF4-FFF2-40B4-BE49-F238E27FC236}">
                <a16:creationId xmlns:a16="http://schemas.microsoft.com/office/drawing/2014/main" id="{92B4DB97-C7F5-472C-A458-F3C98C84BC04}"/>
              </a:ext>
            </a:extLst>
          </p:cNvPr>
          <p:cNvSpPr/>
          <p:nvPr/>
        </p:nvSpPr>
        <p:spPr>
          <a:xfrm>
            <a:off x="6446678" y="3770496"/>
            <a:ext cx="5266456"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700" b="1" dirty="0">
                <a:solidFill>
                  <a:srgbClr val="FFFF00"/>
                </a:solidFill>
              </a:rPr>
              <a:t>5.4  Chiusura rendicontazione </a:t>
            </a:r>
          </a:p>
          <a:p>
            <a:pPr algn="ctr"/>
            <a:r>
              <a:rPr lang="it-IT" sz="1700" b="1" dirty="0">
                <a:solidFill>
                  <a:srgbClr val="FFFF00"/>
                </a:solidFill>
              </a:rPr>
              <a:t>«Tavolo Protezione civile»</a:t>
            </a:r>
          </a:p>
        </p:txBody>
      </p:sp>
      <p:sp>
        <p:nvSpPr>
          <p:cNvPr id="26" name="Connettore 25">
            <a:extLst>
              <a:ext uri="{FF2B5EF4-FFF2-40B4-BE49-F238E27FC236}">
                <a16:creationId xmlns:a16="http://schemas.microsoft.com/office/drawing/2014/main" id="{E8178696-2520-4519-870C-8BDCD29CC90C}"/>
              </a:ext>
            </a:extLst>
          </p:cNvPr>
          <p:cNvSpPr/>
          <p:nvPr/>
        </p:nvSpPr>
        <p:spPr>
          <a:xfrm>
            <a:off x="6273096" y="3762014"/>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7" name="Rettangolo con angoli arrotondati 26">
            <a:extLst>
              <a:ext uri="{FF2B5EF4-FFF2-40B4-BE49-F238E27FC236}">
                <a16:creationId xmlns:a16="http://schemas.microsoft.com/office/drawing/2014/main" id="{24074DA4-45C3-48B6-97DC-738D306E25B7}"/>
              </a:ext>
            </a:extLst>
          </p:cNvPr>
          <p:cNvSpPr/>
          <p:nvPr/>
        </p:nvSpPr>
        <p:spPr>
          <a:xfrm>
            <a:off x="6432486" y="4446937"/>
            <a:ext cx="5266456" cy="4308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FFFF00"/>
                </a:solidFill>
              </a:rPr>
              <a:t>5.5  Modifiche normative al </a:t>
            </a:r>
            <a:r>
              <a:rPr lang="it-IT" b="1" dirty="0" err="1">
                <a:solidFill>
                  <a:srgbClr val="FFFF00"/>
                </a:solidFill>
              </a:rPr>
              <a:t>D.lgs</a:t>
            </a:r>
            <a:r>
              <a:rPr lang="it-IT" b="1" dirty="0">
                <a:solidFill>
                  <a:srgbClr val="FFFF00"/>
                </a:solidFill>
              </a:rPr>
              <a:t> 118/2011</a:t>
            </a:r>
          </a:p>
        </p:txBody>
      </p:sp>
      <p:sp>
        <p:nvSpPr>
          <p:cNvPr id="28" name="Connettore 27">
            <a:extLst>
              <a:ext uri="{FF2B5EF4-FFF2-40B4-BE49-F238E27FC236}">
                <a16:creationId xmlns:a16="http://schemas.microsoft.com/office/drawing/2014/main" id="{18433C7C-73C7-41E7-B4D2-79F9482163EE}"/>
              </a:ext>
            </a:extLst>
          </p:cNvPr>
          <p:cNvSpPr/>
          <p:nvPr/>
        </p:nvSpPr>
        <p:spPr>
          <a:xfrm>
            <a:off x="6258904" y="4438455"/>
            <a:ext cx="474013" cy="442151"/>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pic>
        <p:nvPicPr>
          <p:cNvPr id="29" name="Elemento grafico 28" descr="Dottore">
            <a:extLst>
              <a:ext uri="{FF2B5EF4-FFF2-40B4-BE49-F238E27FC236}">
                <a16:creationId xmlns:a16="http://schemas.microsoft.com/office/drawing/2014/main" id="{3657B8E0-BD3D-4379-8377-6C9F5ABCB6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8371" y="3087397"/>
            <a:ext cx="386271" cy="386271"/>
          </a:xfrm>
          <a:prstGeom prst="rect">
            <a:avLst/>
          </a:prstGeom>
        </p:spPr>
      </p:pic>
      <p:pic>
        <p:nvPicPr>
          <p:cNvPr id="30" name="Elemento grafico 29" descr="Vigile del fuoco">
            <a:extLst>
              <a:ext uri="{FF2B5EF4-FFF2-40B4-BE49-F238E27FC236}">
                <a16:creationId xmlns:a16="http://schemas.microsoft.com/office/drawing/2014/main" id="{754B2CAF-C72E-48CA-AD40-1EA613F592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95624" y="3777988"/>
            <a:ext cx="439040" cy="439040"/>
          </a:xfrm>
          <a:prstGeom prst="rect">
            <a:avLst/>
          </a:prstGeom>
        </p:spPr>
      </p:pic>
      <p:pic>
        <p:nvPicPr>
          <p:cNvPr id="31" name="Elemento grafico 30" descr="Tram">
            <a:extLst>
              <a:ext uri="{FF2B5EF4-FFF2-40B4-BE49-F238E27FC236}">
                <a16:creationId xmlns:a16="http://schemas.microsoft.com/office/drawing/2014/main" id="{24D366A3-947C-466E-A4B8-3B3BBE4BCEA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73768" y="1643588"/>
            <a:ext cx="439040" cy="439040"/>
          </a:xfrm>
          <a:prstGeom prst="rect">
            <a:avLst/>
          </a:prstGeom>
        </p:spPr>
      </p:pic>
      <p:pic>
        <p:nvPicPr>
          <p:cNvPr id="33" name="Elemento grafico 32" descr="Uomo e donna">
            <a:extLst>
              <a:ext uri="{FF2B5EF4-FFF2-40B4-BE49-F238E27FC236}">
                <a16:creationId xmlns:a16="http://schemas.microsoft.com/office/drawing/2014/main" id="{8EB8C61D-DF52-405F-8413-6F29FD234CF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28408" y="3758287"/>
            <a:ext cx="394202" cy="394202"/>
          </a:xfrm>
          <a:prstGeom prst="rect">
            <a:avLst/>
          </a:prstGeom>
        </p:spPr>
      </p:pic>
      <p:pic>
        <p:nvPicPr>
          <p:cNvPr id="34" name="Elemento grafico 33" descr="Grafico a barre con andamento ascendente">
            <a:extLst>
              <a:ext uri="{FF2B5EF4-FFF2-40B4-BE49-F238E27FC236}">
                <a16:creationId xmlns:a16="http://schemas.microsoft.com/office/drawing/2014/main" id="{AA88D01B-484E-4F8B-91EE-2B2E9ABFCC8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86834" y="2366214"/>
            <a:ext cx="435228" cy="435228"/>
          </a:xfrm>
          <a:prstGeom prst="rect">
            <a:avLst/>
          </a:prstGeom>
        </p:spPr>
      </p:pic>
      <p:pic>
        <p:nvPicPr>
          <p:cNvPr id="35" name="Elemento grafico 34" descr="Gru">
            <a:extLst>
              <a:ext uri="{FF2B5EF4-FFF2-40B4-BE49-F238E27FC236}">
                <a16:creationId xmlns:a16="http://schemas.microsoft.com/office/drawing/2014/main" id="{D8269D05-28E2-488D-83DC-DAFA3C336066}"/>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49571" y="1654308"/>
            <a:ext cx="439040" cy="439040"/>
          </a:xfrm>
          <a:prstGeom prst="rect">
            <a:avLst/>
          </a:prstGeom>
        </p:spPr>
      </p:pic>
      <p:pic>
        <p:nvPicPr>
          <p:cNvPr id="37" name="Elemento grafico 36" descr="Stretta di mano">
            <a:extLst>
              <a:ext uri="{FF2B5EF4-FFF2-40B4-BE49-F238E27FC236}">
                <a16:creationId xmlns:a16="http://schemas.microsoft.com/office/drawing/2014/main" id="{B4F36DAF-6042-4709-AC37-3DD5E184C8C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02226" y="4467821"/>
            <a:ext cx="435228" cy="435228"/>
          </a:xfrm>
          <a:prstGeom prst="rect">
            <a:avLst/>
          </a:prstGeom>
        </p:spPr>
      </p:pic>
      <p:pic>
        <p:nvPicPr>
          <p:cNvPr id="39" name="Elemento grafico 38" descr="Tendenza al ribasso">
            <a:extLst>
              <a:ext uri="{FF2B5EF4-FFF2-40B4-BE49-F238E27FC236}">
                <a16:creationId xmlns:a16="http://schemas.microsoft.com/office/drawing/2014/main" id="{C363DA33-4E38-4ACD-BD0D-507159F97945}"/>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295624" y="3065248"/>
            <a:ext cx="430888" cy="430888"/>
          </a:xfrm>
          <a:prstGeom prst="rect">
            <a:avLst/>
          </a:prstGeom>
        </p:spPr>
      </p:pic>
      <p:pic>
        <p:nvPicPr>
          <p:cNvPr id="41" name="Elemento grafico 40" descr="Matita">
            <a:extLst>
              <a:ext uri="{FF2B5EF4-FFF2-40B4-BE49-F238E27FC236}">
                <a16:creationId xmlns:a16="http://schemas.microsoft.com/office/drawing/2014/main" id="{248DC725-C9C6-4EE3-8EA3-8AE0F9DC8850}"/>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58904" y="4467088"/>
            <a:ext cx="392843" cy="392843"/>
          </a:xfrm>
          <a:prstGeom prst="rect">
            <a:avLst/>
          </a:prstGeom>
        </p:spPr>
      </p:pic>
      <p:pic>
        <p:nvPicPr>
          <p:cNvPr id="43" name="Elemento grafico 42" descr="Avvertenza">
            <a:extLst>
              <a:ext uri="{FF2B5EF4-FFF2-40B4-BE49-F238E27FC236}">
                <a16:creationId xmlns:a16="http://schemas.microsoft.com/office/drawing/2014/main" id="{5E6D81EE-79D0-4A11-9FC5-35017495A367}"/>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328679" y="2369687"/>
            <a:ext cx="362133" cy="362133"/>
          </a:xfrm>
          <a:prstGeom prst="rect">
            <a:avLst/>
          </a:prstGeom>
        </p:spPr>
      </p:pic>
      <p:sp>
        <p:nvSpPr>
          <p:cNvPr id="44" name="CasellaDiTesto 43">
            <a:extLst>
              <a:ext uri="{FF2B5EF4-FFF2-40B4-BE49-F238E27FC236}">
                <a16:creationId xmlns:a16="http://schemas.microsoft.com/office/drawing/2014/main" id="{22469896-7B0F-4833-B231-F1193CB346DC}"/>
              </a:ext>
            </a:extLst>
          </p:cNvPr>
          <p:cNvSpPr txBox="1"/>
          <p:nvPr/>
        </p:nvSpPr>
        <p:spPr>
          <a:xfrm>
            <a:off x="107243" y="1075747"/>
            <a:ext cx="12348486" cy="492443"/>
          </a:xfrm>
          <a:prstGeom prst="rect">
            <a:avLst/>
          </a:prstGeom>
          <a:noFill/>
        </p:spPr>
        <p:txBody>
          <a:bodyPr wrap="square" rtlCol="0">
            <a:spAutoFit/>
          </a:bodyPr>
          <a:lstStyle/>
          <a:p>
            <a:r>
              <a:rPr lang="it-IT" sz="2600" b="1" dirty="0"/>
              <a:t>Le principali proposte delle Regioni e delle Province autonome per la «manovra 2021»</a:t>
            </a:r>
          </a:p>
        </p:txBody>
      </p:sp>
      <p:sp>
        <p:nvSpPr>
          <p:cNvPr id="45" name="CasellaDiTesto 44">
            <a:extLst>
              <a:ext uri="{FF2B5EF4-FFF2-40B4-BE49-F238E27FC236}">
                <a16:creationId xmlns:a16="http://schemas.microsoft.com/office/drawing/2014/main" id="{1DDA9D06-F17B-4119-AA99-4CD65D9CF552}"/>
              </a:ext>
            </a:extLst>
          </p:cNvPr>
          <p:cNvSpPr txBox="1"/>
          <p:nvPr/>
        </p:nvSpPr>
        <p:spPr>
          <a:xfrm>
            <a:off x="2034294" y="5048276"/>
            <a:ext cx="7360525" cy="430887"/>
          </a:xfrm>
          <a:prstGeom prst="rect">
            <a:avLst/>
          </a:prstGeom>
          <a:noFill/>
        </p:spPr>
        <p:txBody>
          <a:bodyPr wrap="square" rtlCol="0">
            <a:spAutoFit/>
          </a:bodyPr>
          <a:lstStyle/>
          <a:p>
            <a:pPr algn="ctr"/>
            <a:r>
              <a:rPr lang="it-IT" sz="2200" b="1" dirty="0">
                <a:solidFill>
                  <a:srgbClr val="C00000"/>
                </a:solidFill>
              </a:rPr>
              <a:t>Accordi in Conferenza Stato–Regioni del 5 novembre 2020</a:t>
            </a:r>
          </a:p>
        </p:txBody>
      </p:sp>
      <p:sp>
        <p:nvSpPr>
          <p:cNvPr id="38" name="CasellaDiTesto 37">
            <a:extLst>
              <a:ext uri="{FF2B5EF4-FFF2-40B4-BE49-F238E27FC236}">
                <a16:creationId xmlns:a16="http://schemas.microsoft.com/office/drawing/2014/main" id="{71FD6EE5-8D40-442D-832A-F2167A3CCDFE}"/>
              </a:ext>
            </a:extLst>
          </p:cNvPr>
          <p:cNvSpPr txBox="1"/>
          <p:nvPr/>
        </p:nvSpPr>
        <p:spPr>
          <a:xfrm>
            <a:off x="220316" y="5467192"/>
            <a:ext cx="11873071" cy="1138773"/>
          </a:xfrm>
          <a:prstGeom prst="rect">
            <a:avLst/>
          </a:prstGeom>
          <a:noFill/>
        </p:spPr>
        <p:txBody>
          <a:bodyPr wrap="square" rtlCol="0">
            <a:spAutoFit/>
          </a:bodyPr>
          <a:lstStyle/>
          <a:p>
            <a:r>
              <a:rPr lang="it-IT" sz="1700" b="1" dirty="0"/>
              <a:t>La leale collaborazione fra Stato e Regioni che ha permesso la chiusura dell’Accordo, ha affrontato le criticità principali segnalate dalle Regioni e Province autonome.</a:t>
            </a:r>
          </a:p>
          <a:p>
            <a:r>
              <a:rPr lang="it-IT" sz="1700" b="1" dirty="0"/>
              <a:t>C’è stato un tentativo di dare una risposta a tutti, i temi in alcuni casi con una soluzione normativa soddisfacente o da perfezionarsi in altri con impegni all’approfondimento che si spera possano essere tradotti dal Parlamento in altrettante proposte normative </a:t>
            </a:r>
          </a:p>
        </p:txBody>
      </p:sp>
      <p:sp>
        <p:nvSpPr>
          <p:cNvPr id="5" name="Segnaposto numero diapositiva 4">
            <a:extLst>
              <a:ext uri="{FF2B5EF4-FFF2-40B4-BE49-F238E27FC236}">
                <a16:creationId xmlns:a16="http://schemas.microsoft.com/office/drawing/2014/main" id="{4A14ACDF-80D4-4A3A-883E-B079E889CE7C}"/>
              </a:ext>
            </a:extLst>
          </p:cNvPr>
          <p:cNvSpPr>
            <a:spLocks noGrp="1"/>
          </p:cNvSpPr>
          <p:nvPr>
            <p:ph type="sldNum" sz="quarter" idx="12"/>
          </p:nvPr>
        </p:nvSpPr>
        <p:spPr>
          <a:xfrm>
            <a:off x="9350187" y="6446482"/>
            <a:ext cx="2743200" cy="365125"/>
          </a:xfrm>
        </p:spPr>
        <p:txBody>
          <a:bodyPr/>
          <a:lstStyle/>
          <a:p>
            <a:fld id="{46FCF927-B6EE-4625-B6B3-8929F10BFBBE}" type="slidenum">
              <a:rPr lang="it-IT" smtClean="0"/>
              <a:t>3</a:t>
            </a:fld>
            <a:endParaRPr lang="it-IT" dirty="0"/>
          </a:p>
        </p:txBody>
      </p:sp>
    </p:spTree>
    <p:extLst>
      <p:ext uri="{BB962C8B-B14F-4D97-AF65-F5344CB8AC3E}">
        <p14:creationId xmlns:p14="http://schemas.microsoft.com/office/powerpoint/2010/main" val="1860571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4800" b="1" dirty="0">
                <a:solidFill>
                  <a:srgbClr val="FFFF00"/>
                </a:solidFill>
              </a:rPr>
              <a:t>1. Investimenti</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pic>
        <p:nvPicPr>
          <p:cNvPr id="18" name="Elemento grafico 17" descr="Gru">
            <a:extLst>
              <a:ext uri="{FF2B5EF4-FFF2-40B4-BE49-F238E27FC236}">
                <a16:creationId xmlns:a16="http://schemas.microsoft.com/office/drawing/2014/main" id="{DA64D788-D1FB-48D1-831B-E63BFD0F50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200000">
            <a:off x="99945" y="789392"/>
            <a:ext cx="460972" cy="460972"/>
          </a:xfrm>
          <a:prstGeom prst="rect">
            <a:avLst/>
          </a:prstGeom>
        </p:spPr>
      </p:pic>
      <p:sp>
        <p:nvSpPr>
          <p:cNvPr id="19" name="CasellaDiTesto 18">
            <a:extLst>
              <a:ext uri="{FF2B5EF4-FFF2-40B4-BE49-F238E27FC236}">
                <a16:creationId xmlns:a16="http://schemas.microsoft.com/office/drawing/2014/main" id="{5CD44266-75C5-4B76-8B2A-A13F0C3EB90F}"/>
              </a:ext>
            </a:extLst>
          </p:cNvPr>
          <p:cNvSpPr txBox="1"/>
          <p:nvPr/>
        </p:nvSpPr>
        <p:spPr>
          <a:xfrm>
            <a:off x="987440" y="2627925"/>
            <a:ext cx="4696183" cy="3693319"/>
          </a:xfrm>
          <a:prstGeom prst="rect">
            <a:avLst/>
          </a:prstGeom>
          <a:noFill/>
          <a:ln>
            <a:solidFill>
              <a:srgbClr val="002060"/>
            </a:solidFill>
          </a:ln>
        </p:spPr>
        <p:txBody>
          <a:bodyPr wrap="square" rtlCol="0">
            <a:spAutoFit/>
          </a:bodyPr>
          <a:lstStyle/>
          <a:p>
            <a:pPr marL="285750" indent="-285750">
              <a:buFont typeface="Wingdings" panose="05000000000000000000" pitchFamily="2" charset="2"/>
              <a:buChar char="ü"/>
            </a:pPr>
            <a:r>
              <a:rPr lang="it-IT" b="1" dirty="0"/>
              <a:t>edilizia sanitaria; </a:t>
            </a:r>
          </a:p>
          <a:p>
            <a:pPr marL="285750" indent="-285750">
              <a:buFont typeface="Wingdings" panose="05000000000000000000" pitchFamily="2" charset="2"/>
              <a:buChar char="ü"/>
            </a:pPr>
            <a:endParaRPr lang="it-IT" dirty="0"/>
          </a:p>
          <a:p>
            <a:pPr marL="285750" indent="-285750">
              <a:buFont typeface="Wingdings" panose="05000000000000000000" pitchFamily="2" charset="2"/>
              <a:buChar char="ü"/>
            </a:pPr>
            <a:r>
              <a:rPr lang="it-IT" b="1" dirty="0"/>
              <a:t>regioni “hub” investimenti VS investimenti diretti;</a:t>
            </a:r>
          </a:p>
          <a:p>
            <a:pPr marL="285750" indent="-285750">
              <a:buFont typeface="Wingdings" panose="05000000000000000000" pitchFamily="2" charset="2"/>
              <a:buChar char="ü"/>
            </a:pPr>
            <a:endParaRPr lang="it-IT" dirty="0"/>
          </a:p>
          <a:p>
            <a:pPr marL="285750" lvl="0" indent="-285750">
              <a:buFont typeface="Wingdings" panose="05000000000000000000" pitchFamily="2" charset="2"/>
              <a:buChar char="ü"/>
            </a:pPr>
            <a:r>
              <a:rPr lang="it-IT" b="1" dirty="0"/>
              <a:t>Accelerazione</a:t>
            </a:r>
            <a:r>
              <a:rPr lang="it-IT" dirty="0"/>
              <a:t> del </a:t>
            </a:r>
            <a:r>
              <a:rPr lang="it-IT" b="1" dirty="0"/>
              <a:t>programma</a:t>
            </a:r>
            <a:r>
              <a:rPr lang="it-IT" dirty="0"/>
              <a:t> pluriennale di investimenti già previsti; </a:t>
            </a:r>
          </a:p>
          <a:p>
            <a:pPr marL="285750" lvl="0" indent="-285750">
              <a:buFont typeface="Wingdings" panose="05000000000000000000" pitchFamily="2" charset="2"/>
              <a:buChar char="ü"/>
            </a:pPr>
            <a:endParaRPr lang="it-IT" dirty="0"/>
          </a:p>
          <a:p>
            <a:pPr marL="285750" lvl="0" indent="-285750">
              <a:buFont typeface="Wingdings" panose="05000000000000000000" pitchFamily="2" charset="2"/>
              <a:buChar char="ü"/>
            </a:pPr>
            <a:r>
              <a:rPr lang="it-IT" dirty="0"/>
              <a:t>Incremento delle </a:t>
            </a:r>
            <a:r>
              <a:rPr lang="it-IT" b="1" dirty="0"/>
              <a:t>risorse a disposizione del fondo per investimenti delle regioni;</a:t>
            </a:r>
          </a:p>
          <a:p>
            <a:pPr marL="285750" lvl="0" indent="-285750">
              <a:buFont typeface="Wingdings" panose="05000000000000000000" pitchFamily="2" charset="2"/>
              <a:buChar char="ü"/>
            </a:pPr>
            <a:endParaRPr lang="it-IT" b="1" dirty="0"/>
          </a:p>
          <a:p>
            <a:pPr marL="285750" indent="-285750">
              <a:buFont typeface="Wingdings" panose="05000000000000000000" pitchFamily="2" charset="2"/>
              <a:buChar char="ü"/>
            </a:pPr>
            <a:r>
              <a:rPr lang="it-IT" b="1" dirty="0"/>
              <a:t> Incremento risorse investimenti miglioramento “Qualità dell’aria”;</a:t>
            </a:r>
            <a:endParaRPr lang="it-IT" dirty="0"/>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380967" y="1596224"/>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836862"/>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Rettangolo 3">
            <a:extLst>
              <a:ext uri="{FF2B5EF4-FFF2-40B4-BE49-F238E27FC236}">
                <a16:creationId xmlns:a16="http://schemas.microsoft.com/office/drawing/2014/main" id="{0B3A4F72-A28C-4C21-BF34-9DD4D8D20909}"/>
              </a:ext>
            </a:extLst>
          </p:cNvPr>
          <p:cNvSpPr/>
          <p:nvPr/>
        </p:nvSpPr>
        <p:spPr>
          <a:xfrm>
            <a:off x="6273986" y="2489425"/>
            <a:ext cx="5814843" cy="3970318"/>
          </a:xfrm>
          <a:prstGeom prst="rect">
            <a:avLst/>
          </a:prstGeom>
          <a:ln>
            <a:solidFill>
              <a:srgbClr val="002060"/>
            </a:solidFill>
          </a:ln>
        </p:spPr>
        <p:txBody>
          <a:bodyPr wrap="square">
            <a:spAutoFit/>
          </a:bodyPr>
          <a:lstStyle/>
          <a:p>
            <a:pPr marL="380990" indent="-380990">
              <a:buClr>
                <a:srgbClr val="C00000"/>
              </a:buClr>
              <a:buFont typeface="Wingdings" panose="05000000000000000000" pitchFamily="2" charset="2"/>
              <a:buChar char="Ø"/>
            </a:pPr>
            <a:r>
              <a:rPr lang="it-IT" dirty="0"/>
              <a:t>Risorse per </a:t>
            </a:r>
            <a:r>
              <a:rPr lang="it-IT" b="1" dirty="0"/>
              <a:t>investimenti sul terr</a:t>
            </a:r>
            <a:r>
              <a:rPr lang="it-IT" dirty="0"/>
              <a:t>itorio per  1 mld dal 2022 al 2024 (cui almeno 70% ai comuni)</a:t>
            </a:r>
          </a:p>
          <a:p>
            <a:pPr marL="380990" indent="-380990">
              <a:buClr>
                <a:srgbClr val="C00000"/>
              </a:buClr>
              <a:buFont typeface="Wingdings" panose="05000000000000000000" pitchFamily="2" charset="2"/>
              <a:buChar char="Ø"/>
            </a:pPr>
            <a:endParaRPr lang="it-IT" dirty="0"/>
          </a:p>
          <a:p>
            <a:pPr marL="380990" indent="-380990">
              <a:buClr>
                <a:srgbClr val="C00000"/>
              </a:buClr>
              <a:buFont typeface="Wingdings" panose="05000000000000000000" pitchFamily="2" charset="2"/>
              <a:buChar char="Ø"/>
            </a:pPr>
            <a:r>
              <a:rPr lang="it-IT" dirty="0"/>
              <a:t>Istituito un </a:t>
            </a:r>
            <a:r>
              <a:rPr lang="it-IT" b="1" dirty="0"/>
              <a:t>fondo perequativo infrastrutturale </a:t>
            </a:r>
            <a:r>
              <a:rPr lang="it-IT" dirty="0"/>
              <a:t>4,6 mld (per gli anni 2021 – 2033) (ricognizione delle dotazioni infrastrutturali statali esistenti e di individuare le infrastrutture necessarie a colmare il deficit di servizi rispetto agli standard di riferimento per la perequazione infrastrutturale tra le diverse aree geografiche del territorio nazionale, anche infra-regionali)</a:t>
            </a:r>
          </a:p>
          <a:p>
            <a:pPr marL="380990" indent="-380990">
              <a:buClr>
                <a:srgbClr val="C00000"/>
              </a:buClr>
              <a:buFont typeface="Wingdings" panose="05000000000000000000" pitchFamily="2" charset="2"/>
              <a:buChar char="Ø"/>
            </a:pPr>
            <a:endParaRPr lang="it-IT" dirty="0"/>
          </a:p>
          <a:p>
            <a:pPr marL="380990" indent="-380990">
              <a:buClr>
                <a:srgbClr val="C00000"/>
              </a:buClr>
              <a:buFont typeface="Wingdings" panose="05000000000000000000" pitchFamily="2" charset="2"/>
              <a:buChar char="Ø"/>
            </a:pPr>
            <a:r>
              <a:rPr lang="it-IT" dirty="0"/>
              <a:t>incremento il livello delle risorse destinate agli </a:t>
            </a:r>
            <a:r>
              <a:rPr lang="it-IT" b="1" dirty="0"/>
              <a:t>interventi di edilizia sanitaria e di ammodernamento tecnologico </a:t>
            </a:r>
          </a:p>
        </p:txBody>
      </p:sp>
      <p:sp>
        <p:nvSpPr>
          <p:cNvPr id="5" name="CasellaDiTesto 4">
            <a:extLst>
              <a:ext uri="{FF2B5EF4-FFF2-40B4-BE49-F238E27FC236}">
                <a16:creationId xmlns:a16="http://schemas.microsoft.com/office/drawing/2014/main" id="{6A560CE4-850E-472E-8D52-FF0C81965BAF}"/>
              </a:ext>
            </a:extLst>
          </p:cNvPr>
          <p:cNvSpPr txBox="1"/>
          <p:nvPr/>
        </p:nvSpPr>
        <p:spPr>
          <a:xfrm>
            <a:off x="2465294" y="932329"/>
            <a:ext cx="6087035" cy="523220"/>
          </a:xfrm>
          <a:prstGeom prst="rect">
            <a:avLst/>
          </a:prstGeom>
          <a:noFill/>
        </p:spPr>
        <p:txBody>
          <a:bodyPr wrap="square" rtlCol="0">
            <a:spAutoFit/>
          </a:bodyPr>
          <a:lstStyle/>
          <a:p>
            <a:pPr algn="ctr"/>
            <a:r>
              <a:rPr lang="it-IT" sz="2800" b="1" dirty="0"/>
              <a:t>Regioni per crescita</a:t>
            </a:r>
          </a:p>
        </p:txBody>
      </p:sp>
      <p:sp>
        <p:nvSpPr>
          <p:cNvPr id="6" name="Segnaposto numero diapositiva 5">
            <a:extLst>
              <a:ext uri="{FF2B5EF4-FFF2-40B4-BE49-F238E27FC236}">
                <a16:creationId xmlns:a16="http://schemas.microsoft.com/office/drawing/2014/main" id="{7D0F5F27-D4CA-4054-A9F4-9EA22F741426}"/>
              </a:ext>
            </a:extLst>
          </p:cNvPr>
          <p:cNvSpPr>
            <a:spLocks noGrp="1"/>
          </p:cNvSpPr>
          <p:nvPr>
            <p:ph type="sldNum" sz="quarter" idx="12"/>
          </p:nvPr>
        </p:nvSpPr>
        <p:spPr/>
        <p:txBody>
          <a:bodyPr/>
          <a:lstStyle/>
          <a:p>
            <a:fld id="{46FCF927-B6EE-4625-B6B3-8929F10BFBBE}" type="slidenum">
              <a:rPr lang="it-IT" smtClean="0"/>
              <a:t>4</a:t>
            </a:fld>
            <a:endParaRPr lang="it-IT"/>
          </a:p>
        </p:txBody>
      </p:sp>
    </p:spTree>
    <p:extLst>
      <p:ext uri="{BB962C8B-B14F-4D97-AF65-F5344CB8AC3E}">
        <p14:creationId xmlns:p14="http://schemas.microsoft.com/office/powerpoint/2010/main" val="1029345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9" name="CasellaDiTesto 18">
            <a:extLst>
              <a:ext uri="{FF2B5EF4-FFF2-40B4-BE49-F238E27FC236}">
                <a16:creationId xmlns:a16="http://schemas.microsoft.com/office/drawing/2014/main" id="{5CD44266-75C5-4B76-8B2A-A13F0C3EB90F}"/>
              </a:ext>
            </a:extLst>
          </p:cNvPr>
          <p:cNvSpPr txBox="1"/>
          <p:nvPr/>
        </p:nvSpPr>
        <p:spPr>
          <a:xfrm>
            <a:off x="914645" y="4933183"/>
            <a:ext cx="10793507" cy="523220"/>
          </a:xfrm>
          <a:prstGeom prst="rect">
            <a:avLst/>
          </a:prstGeom>
          <a:noFill/>
          <a:ln>
            <a:solidFill>
              <a:srgbClr val="002060"/>
            </a:solidFill>
          </a:ln>
        </p:spPr>
        <p:txBody>
          <a:bodyPr wrap="square" rtlCol="0">
            <a:spAutoFit/>
          </a:bodyPr>
          <a:lstStyle/>
          <a:p>
            <a:r>
              <a:rPr lang="it-IT" sz="1400" b="1" dirty="0"/>
              <a:t>Anche in vista dell’utilizzo delle risorse  «Recovery Fund» per investimenti, è opportuno rivedere il modello di sviluppo dei territori con la creazione presso le regioni di “hub” investimenti per le programmazione sul territorio;</a:t>
            </a:r>
            <a:endParaRPr lang="it-IT" sz="1400" dirty="0"/>
          </a:p>
        </p:txBody>
      </p:sp>
      <p:sp>
        <p:nvSpPr>
          <p:cNvPr id="23" name="CasellaDiTesto 22">
            <a:extLst>
              <a:ext uri="{FF2B5EF4-FFF2-40B4-BE49-F238E27FC236}">
                <a16:creationId xmlns:a16="http://schemas.microsoft.com/office/drawing/2014/main" id="{15CE2C57-80FB-48DC-B3E9-F8E76FE9B5E4}"/>
              </a:ext>
            </a:extLst>
          </p:cNvPr>
          <p:cNvSpPr txBox="1"/>
          <p:nvPr/>
        </p:nvSpPr>
        <p:spPr>
          <a:xfrm>
            <a:off x="914646" y="1383002"/>
            <a:ext cx="10793507" cy="2462213"/>
          </a:xfrm>
          <a:prstGeom prst="rect">
            <a:avLst/>
          </a:prstGeom>
          <a:noFill/>
          <a:ln>
            <a:solidFill>
              <a:srgbClr val="002060"/>
            </a:solidFill>
          </a:ln>
        </p:spPr>
        <p:txBody>
          <a:bodyPr wrap="square" rtlCol="0">
            <a:spAutoFit/>
          </a:bodyPr>
          <a:lstStyle/>
          <a:p>
            <a:r>
              <a:rPr lang="it-IT" sz="1400" b="1" dirty="0">
                <a:solidFill>
                  <a:srgbClr val="002060"/>
                </a:solidFill>
              </a:rPr>
              <a:t>Le Regioni e le Province autonome auspicano che nel percorso Parlamentare possano essere incrementati gli investimenti in materia di:</a:t>
            </a:r>
          </a:p>
          <a:p>
            <a:pPr marL="285750" indent="-285750">
              <a:buFont typeface="Wingdings" panose="05000000000000000000" pitchFamily="2" charset="2"/>
              <a:buChar char="Ø"/>
            </a:pPr>
            <a:r>
              <a:rPr lang="it-IT" sz="1400" dirty="0">
                <a:solidFill>
                  <a:srgbClr val="002060"/>
                </a:solidFill>
              </a:rPr>
              <a:t>Sicurezza reti ferroviarie;</a:t>
            </a:r>
          </a:p>
          <a:p>
            <a:pPr marL="285750" indent="-285750">
              <a:buFont typeface="Wingdings" panose="05000000000000000000" pitchFamily="2" charset="2"/>
              <a:buChar char="Ø"/>
            </a:pPr>
            <a:r>
              <a:rPr lang="it-IT" sz="1400" dirty="0">
                <a:solidFill>
                  <a:srgbClr val="002060"/>
                </a:solidFill>
              </a:rPr>
              <a:t>Trasporto sostenibile;</a:t>
            </a:r>
          </a:p>
          <a:p>
            <a:pPr marL="285750" indent="-285750">
              <a:buFont typeface="Wingdings" panose="05000000000000000000" pitchFamily="2" charset="2"/>
              <a:buChar char="Ø"/>
            </a:pPr>
            <a:r>
              <a:rPr lang="it-IT" sz="1400" dirty="0">
                <a:solidFill>
                  <a:srgbClr val="002060"/>
                </a:solidFill>
              </a:rPr>
              <a:t>Digitalizzazione della PA (non solo dell’amministrazione centrale);</a:t>
            </a:r>
          </a:p>
          <a:p>
            <a:pPr marL="285750" indent="-285750">
              <a:buFont typeface="Wingdings" panose="05000000000000000000" pitchFamily="2" charset="2"/>
              <a:buChar char="Ø"/>
            </a:pPr>
            <a:r>
              <a:rPr lang="it-IT" sz="1400" dirty="0">
                <a:solidFill>
                  <a:srgbClr val="002060"/>
                </a:solidFill>
              </a:rPr>
              <a:t>Investimenti in materia ambientale e della green economy;</a:t>
            </a:r>
          </a:p>
          <a:p>
            <a:pPr marL="285750" indent="-285750">
              <a:buFont typeface="Wingdings" panose="05000000000000000000" pitchFamily="2" charset="2"/>
              <a:buChar char="Ø"/>
            </a:pPr>
            <a:r>
              <a:rPr lang="it-IT" sz="1400" dirty="0">
                <a:solidFill>
                  <a:srgbClr val="002060"/>
                </a:solidFill>
              </a:rPr>
              <a:t>Investimenti per il miglioramento della «Qualità dell’aria» </a:t>
            </a:r>
            <a:r>
              <a:rPr lang="it-IT" sz="1400" i="1" dirty="0">
                <a:solidFill>
                  <a:srgbClr val="002060"/>
                </a:solidFill>
              </a:rPr>
              <a:t>Procedura d’infrazione 2014/2147 – Sentenza della Corte di giustizia dell’Unione europea del 10 novembre 2020 (causa C-664/18)</a:t>
            </a:r>
            <a:r>
              <a:rPr lang="it-IT" sz="1400" dirty="0">
                <a:solidFill>
                  <a:srgbClr val="002060"/>
                </a:solidFill>
              </a:rPr>
              <a:t> e per Roma capitale.</a:t>
            </a:r>
            <a:endParaRPr lang="it-IT" sz="1400" i="1" dirty="0">
              <a:solidFill>
                <a:srgbClr val="002060"/>
              </a:solidFill>
            </a:endParaRPr>
          </a:p>
          <a:p>
            <a:pPr marL="285750" indent="-285750">
              <a:buFont typeface="Wingdings" panose="05000000000000000000" pitchFamily="2" charset="2"/>
              <a:buChar char="Ø"/>
            </a:pPr>
            <a:r>
              <a:rPr lang="it-IT" sz="1400" dirty="0">
                <a:solidFill>
                  <a:srgbClr val="002060"/>
                </a:solidFill>
              </a:rPr>
              <a:t>Contribuire alla crescita del Paese anche  attraverso l’accelerazione e il potenziamento delle opere infrastrutturali  e degli impianti connessi alla realizzazione dei «Giochi Olimpici  e Paraolimpici 2026 Milano-Cortina», delle «Finali ATP Torino 2021 – 2025», dei «XX Giochi del Mediterraneo 2026 - Taranto» </a:t>
            </a:r>
          </a:p>
          <a:p>
            <a:r>
              <a:rPr lang="it-IT" sz="1400" b="1" dirty="0">
                <a:solidFill>
                  <a:srgbClr val="002060"/>
                </a:solidFill>
              </a:rPr>
              <a:t>Sono stati presentati a riguardo emendamenti anche nei DL 34/2020 e 104/2020</a:t>
            </a:r>
          </a:p>
        </p:txBody>
      </p:sp>
      <p:sp>
        <p:nvSpPr>
          <p:cNvPr id="24" name="CasellaDiTesto 23">
            <a:extLst>
              <a:ext uri="{FF2B5EF4-FFF2-40B4-BE49-F238E27FC236}">
                <a16:creationId xmlns:a16="http://schemas.microsoft.com/office/drawing/2014/main" id="{6C51940E-4B96-471F-A846-C178A471C3EC}"/>
              </a:ext>
            </a:extLst>
          </p:cNvPr>
          <p:cNvSpPr txBox="1"/>
          <p:nvPr/>
        </p:nvSpPr>
        <p:spPr>
          <a:xfrm>
            <a:off x="884112" y="4019867"/>
            <a:ext cx="10793507" cy="738664"/>
          </a:xfrm>
          <a:prstGeom prst="rect">
            <a:avLst/>
          </a:prstGeom>
          <a:noFill/>
          <a:ln>
            <a:solidFill>
              <a:srgbClr val="002060"/>
            </a:solidFill>
          </a:ln>
        </p:spPr>
        <p:txBody>
          <a:bodyPr wrap="square" rtlCol="0">
            <a:spAutoFit/>
          </a:bodyPr>
          <a:lstStyle/>
          <a:p>
            <a:r>
              <a:rPr lang="it-IT" sz="1400" b="1" dirty="0">
                <a:solidFill>
                  <a:srgbClr val="C00000"/>
                </a:solidFill>
              </a:rPr>
              <a:t>Per alcuni programmi di investimento già previsti a legislazione vigente si potrebbero rimodulare gli stanziamenti anticipando quelli al termine del programma (es. annualità dal 2028 al 2034 anticipate negli stanziamenti delle annualità 2021 – 2022, come già avvenuto con l’art.46 del DL 104/2020) anche utilizzando in parte le risorse del Recovery Fund.</a:t>
            </a:r>
          </a:p>
        </p:txBody>
      </p:sp>
      <p:sp>
        <p:nvSpPr>
          <p:cNvPr id="4" name="CasellaDiTesto 3">
            <a:extLst>
              <a:ext uri="{FF2B5EF4-FFF2-40B4-BE49-F238E27FC236}">
                <a16:creationId xmlns:a16="http://schemas.microsoft.com/office/drawing/2014/main" id="{3F65CD85-5EFF-40D4-B8B7-B6A5EA3ED3DE}"/>
              </a:ext>
            </a:extLst>
          </p:cNvPr>
          <p:cNvSpPr txBox="1"/>
          <p:nvPr/>
        </p:nvSpPr>
        <p:spPr>
          <a:xfrm>
            <a:off x="899378" y="6072776"/>
            <a:ext cx="10824040" cy="523220"/>
          </a:xfrm>
          <a:prstGeom prst="rect">
            <a:avLst/>
          </a:prstGeom>
          <a:noFill/>
          <a:ln>
            <a:solidFill>
              <a:srgbClr val="002060"/>
            </a:solidFill>
          </a:ln>
        </p:spPr>
        <p:txBody>
          <a:bodyPr wrap="square" rtlCol="0">
            <a:spAutoFit/>
          </a:bodyPr>
          <a:lstStyle/>
          <a:p>
            <a:r>
              <a:rPr lang="it-IT" sz="1400" b="1" dirty="0">
                <a:solidFill>
                  <a:srgbClr val="C00000"/>
                </a:solidFill>
              </a:rPr>
              <a:t>Interventi di edilizia sanitaria e di ammodernamento tecnologico: si ricorda l’urgenza di ripartire le risorse già previste nella scorsa legge di bilancio. Si propone un unico riparto ai fini di accelerare i progetti </a:t>
            </a:r>
            <a:endParaRPr lang="it-IT" sz="1400" dirty="0">
              <a:solidFill>
                <a:srgbClr val="C00000"/>
              </a:solidFill>
            </a:endParaRPr>
          </a:p>
        </p:txBody>
      </p:sp>
      <p:sp>
        <p:nvSpPr>
          <p:cNvPr id="25" name="Rettangolo con angoli arrotondati 24">
            <a:extLst>
              <a:ext uri="{FF2B5EF4-FFF2-40B4-BE49-F238E27FC236}">
                <a16:creationId xmlns:a16="http://schemas.microsoft.com/office/drawing/2014/main" id="{F3AA1C73-9643-49B9-92BF-B89D5E8204E4}"/>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4800" b="1" dirty="0">
                <a:solidFill>
                  <a:srgbClr val="FFFF00"/>
                </a:solidFill>
              </a:rPr>
              <a:t>1. Investimenti</a:t>
            </a:r>
          </a:p>
        </p:txBody>
      </p:sp>
      <p:sp>
        <p:nvSpPr>
          <p:cNvPr id="26" name="Connettore 25">
            <a:extLst>
              <a:ext uri="{FF2B5EF4-FFF2-40B4-BE49-F238E27FC236}">
                <a16:creationId xmlns:a16="http://schemas.microsoft.com/office/drawing/2014/main" id="{E57B446B-3384-413F-9171-B7B60A95FE49}"/>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pic>
        <p:nvPicPr>
          <p:cNvPr id="27" name="Elemento grafico 26" descr="Gru">
            <a:extLst>
              <a:ext uri="{FF2B5EF4-FFF2-40B4-BE49-F238E27FC236}">
                <a16:creationId xmlns:a16="http://schemas.microsoft.com/office/drawing/2014/main" id="{BCCA0A1D-8895-460C-A2C5-DACE1E9A3A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6200000">
            <a:off x="99945" y="789392"/>
            <a:ext cx="460972" cy="460972"/>
          </a:xfrm>
          <a:prstGeom prst="rect">
            <a:avLst/>
          </a:prstGeom>
        </p:spPr>
      </p:pic>
      <p:sp>
        <p:nvSpPr>
          <p:cNvPr id="28" name="Rettangolo 27">
            <a:extLst>
              <a:ext uri="{FF2B5EF4-FFF2-40B4-BE49-F238E27FC236}">
                <a16:creationId xmlns:a16="http://schemas.microsoft.com/office/drawing/2014/main" id="{88DBFA24-AA4F-43BC-A421-589EB45DC9C7}"/>
              </a:ext>
            </a:extLst>
          </p:cNvPr>
          <p:cNvSpPr/>
          <p:nvPr/>
        </p:nvSpPr>
        <p:spPr>
          <a:xfrm>
            <a:off x="899378" y="5632231"/>
            <a:ext cx="11411581" cy="369332"/>
          </a:xfrm>
          <a:prstGeom prst="rect">
            <a:avLst/>
          </a:prstGeom>
        </p:spPr>
        <p:txBody>
          <a:bodyPr wrap="square">
            <a:spAutoFit/>
          </a:bodyPr>
          <a:lstStyle/>
          <a:p>
            <a:r>
              <a:rPr lang="it-IT" b="1" dirty="0">
                <a:solidFill>
                  <a:srgbClr val="002060"/>
                </a:solidFill>
                <a:ea typeface="Times New Roman" panose="02020603050405020304" pitchFamily="18" charset="0"/>
              </a:rPr>
              <a:t>SINERGIA TRA STATO, REGIONI ED ENTI TERRITORIALI PER LO SVILUPPO DI «HUB» DI INVESTIMENTI SUL TERRITORIO</a:t>
            </a:r>
            <a:endParaRPr lang="it-IT" b="1" dirty="0">
              <a:solidFill>
                <a:srgbClr val="002060"/>
              </a:solidFill>
            </a:endParaRPr>
          </a:p>
        </p:txBody>
      </p:sp>
      <p:sp>
        <p:nvSpPr>
          <p:cNvPr id="29" name="Freccia a destra 28">
            <a:extLst>
              <a:ext uri="{FF2B5EF4-FFF2-40B4-BE49-F238E27FC236}">
                <a16:creationId xmlns:a16="http://schemas.microsoft.com/office/drawing/2014/main" id="{7596F4F7-F185-43E9-A55E-9B186E430E64}"/>
              </a:ext>
            </a:extLst>
          </p:cNvPr>
          <p:cNvSpPr/>
          <p:nvPr/>
        </p:nvSpPr>
        <p:spPr>
          <a:xfrm>
            <a:off x="645953" y="5615398"/>
            <a:ext cx="284147" cy="402997"/>
          </a:xfrm>
          <a:prstGeom prst="rightArrow">
            <a:avLst/>
          </a:prstGeom>
          <a:solidFill>
            <a:srgbClr val="00206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2400" dirty="0"/>
          </a:p>
        </p:txBody>
      </p:sp>
      <p:sp>
        <p:nvSpPr>
          <p:cNvPr id="16" name="CasellaDiTesto 15">
            <a:extLst>
              <a:ext uri="{FF2B5EF4-FFF2-40B4-BE49-F238E27FC236}">
                <a16:creationId xmlns:a16="http://schemas.microsoft.com/office/drawing/2014/main" id="{4E127DF2-E9A3-4D44-8A9C-6C2A2BC4D4FA}"/>
              </a:ext>
            </a:extLst>
          </p:cNvPr>
          <p:cNvSpPr txBox="1"/>
          <p:nvPr/>
        </p:nvSpPr>
        <p:spPr>
          <a:xfrm>
            <a:off x="2520292" y="932920"/>
            <a:ext cx="6087035" cy="523220"/>
          </a:xfrm>
          <a:prstGeom prst="rect">
            <a:avLst/>
          </a:prstGeom>
          <a:noFill/>
        </p:spPr>
        <p:txBody>
          <a:bodyPr wrap="square" rtlCol="0">
            <a:spAutoFit/>
          </a:bodyPr>
          <a:lstStyle/>
          <a:p>
            <a:pPr algn="ctr"/>
            <a:r>
              <a:rPr lang="it-IT" sz="2800" b="1" dirty="0"/>
              <a:t>Regioni per crescita</a:t>
            </a:r>
          </a:p>
        </p:txBody>
      </p:sp>
      <p:sp>
        <p:nvSpPr>
          <p:cNvPr id="5" name="Segnaposto numero diapositiva 4">
            <a:extLst>
              <a:ext uri="{FF2B5EF4-FFF2-40B4-BE49-F238E27FC236}">
                <a16:creationId xmlns:a16="http://schemas.microsoft.com/office/drawing/2014/main" id="{52ABA41A-80CC-4651-8083-AFC2A221DB02}"/>
              </a:ext>
            </a:extLst>
          </p:cNvPr>
          <p:cNvSpPr>
            <a:spLocks noGrp="1"/>
          </p:cNvSpPr>
          <p:nvPr>
            <p:ph type="sldNum" sz="quarter" idx="12"/>
          </p:nvPr>
        </p:nvSpPr>
        <p:spPr>
          <a:xfrm>
            <a:off x="9336741" y="6489276"/>
            <a:ext cx="2743200" cy="365125"/>
          </a:xfrm>
        </p:spPr>
        <p:txBody>
          <a:bodyPr/>
          <a:lstStyle/>
          <a:p>
            <a:fld id="{46FCF927-B6EE-4625-B6B3-8929F10BFBBE}" type="slidenum">
              <a:rPr lang="it-IT" smtClean="0"/>
              <a:t>5</a:t>
            </a:fld>
            <a:endParaRPr lang="it-IT"/>
          </a:p>
        </p:txBody>
      </p:sp>
    </p:spTree>
    <p:extLst>
      <p:ext uri="{BB962C8B-B14F-4D97-AF65-F5344CB8AC3E}">
        <p14:creationId xmlns:p14="http://schemas.microsoft.com/office/powerpoint/2010/main" val="2746490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3600" b="1" dirty="0">
                <a:solidFill>
                  <a:srgbClr val="FFFF00"/>
                </a:solidFill>
              </a:rPr>
              <a:t>2. Tavolo «minori entrate»</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19" name="CasellaDiTesto 18">
            <a:extLst>
              <a:ext uri="{FF2B5EF4-FFF2-40B4-BE49-F238E27FC236}">
                <a16:creationId xmlns:a16="http://schemas.microsoft.com/office/drawing/2014/main" id="{5CD44266-75C5-4B76-8B2A-A13F0C3EB90F}"/>
              </a:ext>
            </a:extLst>
          </p:cNvPr>
          <p:cNvSpPr txBox="1"/>
          <p:nvPr/>
        </p:nvSpPr>
        <p:spPr>
          <a:xfrm>
            <a:off x="893738" y="1830204"/>
            <a:ext cx="10137760" cy="923330"/>
          </a:xfrm>
          <a:prstGeom prst="rect">
            <a:avLst/>
          </a:prstGeom>
          <a:noFill/>
          <a:ln>
            <a:solidFill>
              <a:srgbClr val="002060"/>
            </a:solidFill>
          </a:ln>
        </p:spPr>
        <p:txBody>
          <a:bodyPr wrap="square" rtlCol="0">
            <a:spAutoFit/>
          </a:bodyPr>
          <a:lstStyle/>
          <a:p>
            <a:pPr marL="285750" lvl="0" indent="-285750">
              <a:buFont typeface="Wingdings" panose="05000000000000000000" pitchFamily="2" charset="2"/>
              <a:buChar char="ü"/>
            </a:pPr>
            <a:r>
              <a:rPr lang="it-IT" b="1" dirty="0"/>
              <a:t>Necessità di prevedere il ristoro delle minori entrate per la competenza 2021;</a:t>
            </a:r>
          </a:p>
          <a:p>
            <a:pPr marL="285750" lvl="0" indent="-285750">
              <a:buFont typeface="Wingdings" panose="05000000000000000000" pitchFamily="2" charset="2"/>
              <a:buChar char="ü"/>
            </a:pPr>
            <a:endParaRPr lang="it-IT" b="1" dirty="0"/>
          </a:p>
          <a:p>
            <a:pPr marL="285750" indent="-285750">
              <a:buFont typeface="Wingdings" panose="05000000000000000000" pitchFamily="2" charset="2"/>
              <a:buChar char="ü"/>
            </a:pPr>
            <a:r>
              <a:rPr lang="it-IT" b="1" dirty="0"/>
              <a:t>Soluzione per Infrazione Europea su Imposta addizionale regionale benzina (IRBA)</a:t>
            </a: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893738" y="1400589"/>
            <a:ext cx="5576047" cy="400110"/>
          </a:xfrm>
          <a:prstGeom prst="rect">
            <a:avLst/>
          </a:prstGeom>
          <a:noFill/>
        </p:spPr>
        <p:txBody>
          <a:bodyPr wrap="square" rtlCol="0">
            <a:spAutoFit/>
          </a:bodyPr>
          <a:lstStyle/>
          <a:p>
            <a:r>
              <a:rPr lang="it-IT" sz="2000" b="1" dirty="0">
                <a:solidFill>
                  <a:srgbClr val="0070C0"/>
                </a:solidFill>
              </a:rPr>
              <a:t>Proposte delle  Regioni e Province autonome</a:t>
            </a:r>
          </a:p>
        </p:txBody>
      </p:sp>
      <p:pic>
        <p:nvPicPr>
          <p:cNvPr id="13" name="Elemento grafico 12" descr="Grafico a barre con andamento ascendente">
            <a:extLst>
              <a:ext uri="{FF2B5EF4-FFF2-40B4-BE49-F238E27FC236}">
                <a16:creationId xmlns:a16="http://schemas.microsoft.com/office/drawing/2014/main" id="{FDAAE818-E8F4-40AC-B241-6B615D8401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482" y="811753"/>
            <a:ext cx="456970" cy="456970"/>
          </a:xfrm>
          <a:prstGeom prst="rect">
            <a:avLst/>
          </a:prstGeom>
        </p:spPr>
      </p:pic>
      <p:sp>
        <p:nvSpPr>
          <p:cNvPr id="6" name="Rettangolo 5">
            <a:extLst>
              <a:ext uri="{FF2B5EF4-FFF2-40B4-BE49-F238E27FC236}">
                <a16:creationId xmlns:a16="http://schemas.microsoft.com/office/drawing/2014/main" id="{F1884669-E44D-446E-BE55-6BBD1A6E0F33}"/>
              </a:ext>
            </a:extLst>
          </p:cNvPr>
          <p:cNvSpPr/>
          <p:nvPr/>
        </p:nvSpPr>
        <p:spPr>
          <a:xfrm>
            <a:off x="893738" y="5101897"/>
            <a:ext cx="10637243" cy="646331"/>
          </a:xfrm>
          <a:prstGeom prst="rect">
            <a:avLst/>
          </a:prstGeom>
        </p:spPr>
        <p:txBody>
          <a:bodyPr wrap="square">
            <a:spAutoFit/>
          </a:bodyPr>
          <a:lstStyle/>
          <a:p>
            <a:r>
              <a:rPr lang="it-IT" b="1" i="1" dirty="0"/>
              <a:t>La stima delle minori entrate per il 2020 è stata aggiornata prudenzialmente rispetto alla crescita del PIL con il DL 104/2020. La NADEF per il 2021 prevede una crescita del +6</a:t>
            </a:r>
          </a:p>
        </p:txBody>
      </p:sp>
      <p:sp>
        <p:nvSpPr>
          <p:cNvPr id="22" name="CasellaDiTesto 21">
            <a:extLst>
              <a:ext uri="{FF2B5EF4-FFF2-40B4-BE49-F238E27FC236}">
                <a16:creationId xmlns:a16="http://schemas.microsoft.com/office/drawing/2014/main" id="{673A24F0-F44F-4111-BD20-9A8299DB2362}"/>
              </a:ext>
            </a:extLst>
          </p:cNvPr>
          <p:cNvSpPr txBox="1"/>
          <p:nvPr/>
        </p:nvSpPr>
        <p:spPr>
          <a:xfrm>
            <a:off x="817965" y="2784598"/>
            <a:ext cx="10213533" cy="1815882"/>
          </a:xfrm>
          <a:prstGeom prst="rect">
            <a:avLst/>
          </a:prstGeom>
          <a:noFill/>
        </p:spPr>
        <p:txBody>
          <a:bodyPr wrap="square" rtlCol="0">
            <a:spAutoFit/>
          </a:bodyPr>
          <a:lstStyle/>
          <a:p>
            <a:r>
              <a:rPr lang="it-IT" sz="1600" b="1" dirty="0">
                <a:solidFill>
                  <a:srgbClr val="C00000"/>
                </a:solidFill>
              </a:rPr>
              <a:t>DL 104/2020:</a:t>
            </a:r>
          </a:p>
          <a:p>
            <a:endParaRPr lang="it-IT" sz="1600" b="1" dirty="0"/>
          </a:p>
          <a:p>
            <a:pPr marL="342900" indent="-342900">
              <a:buClr>
                <a:srgbClr val="C00000"/>
              </a:buClr>
              <a:buSzPct val="130000"/>
              <a:buFont typeface="Wingdings" panose="05000000000000000000" pitchFamily="2" charset="2"/>
              <a:buChar char="Ø"/>
            </a:pPr>
            <a:r>
              <a:rPr lang="it-IT" sz="1600" b="1" dirty="0"/>
              <a:t>Riconoscimento di minori entrate per le RSO pari a 1,7 mld di cui 950 ml minori entrate dovute al recupero gettiti da evasione:  questa somma è da restituire al bilancio dello Stato (almeno per 50 ml annui fino esaurimento della somma corrisposta). </a:t>
            </a:r>
            <a:r>
              <a:rPr lang="it-IT" sz="1600" b="1" dirty="0">
                <a:solidFill>
                  <a:srgbClr val="C00000"/>
                </a:solidFill>
              </a:rPr>
              <a:t>UNICO COMPARTO CHE DOVRA’ RESTITUIRE AL BILANCIO DELLO STATO</a:t>
            </a:r>
          </a:p>
          <a:p>
            <a:pPr marL="342900" indent="-342900">
              <a:buClr>
                <a:srgbClr val="C00000"/>
              </a:buClr>
              <a:buSzPct val="130000"/>
              <a:buFont typeface="Wingdings" panose="05000000000000000000" pitchFamily="2" charset="2"/>
              <a:buChar char="Ø"/>
            </a:pPr>
            <a:endParaRPr lang="it-IT" sz="1600" b="1" dirty="0"/>
          </a:p>
          <a:p>
            <a:pPr marL="342900" indent="-342900">
              <a:buClr>
                <a:srgbClr val="C00000"/>
              </a:buClr>
              <a:buSzPct val="130000"/>
              <a:buFont typeface="Wingdings" panose="05000000000000000000" pitchFamily="2" charset="2"/>
              <a:buChar char="Ø"/>
            </a:pPr>
            <a:r>
              <a:rPr lang="it-IT" sz="1600" b="1" dirty="0"/>
              <a:t>Riconoscimento di minori entrate per le RSS pari a 2,6 mld </a:t>
            </a:r>
          </a:p>
        </p:txBody>
      </p:sp>
      <p:sp>
        <p:nvSpPr>
          <p:cNvPr id="4" name="Rettangolo 3">
            <a:extLst>
              <a:ext uri="{FF2B5EF4-FFF2-40B4-BE49-F238E27FC236}">
                <a16:creationId xmlns:a16="http://schemas.microsoft.com/office/drawing/2014/main" id="{C031584F-B218-4442-B1D0-2E352B86DFB7}"/>
              </a:ext>
            </a:extLst>
          </p:cNvPr>
          <p:cNvSpPr/>
          <p:nvPr/>
        </p:nvSpPr>
        <p:spPr>
          <a:xfrm>
            <a:off x="1317715" y="5946618"/>
            <a:ext cx="10390191" cy="646331"/>
          </a:xfrm>
          <a:prstGeom prst="rect">
            <a:avLst/>
          </a:prstGeom>
        </p:spPr>
        <p:txBody>
          <a:bodyPr wrap="square">
            <a:spAutoFit/>
          </a:bodyPr>
          <a:lstStyle/>
          <a:p>
            <a:r>
              <a:rPr lang="it-IT" b="1" dirty="0">
                <a:solidFill>
                  <a:srgbClr val="C00000"/>
                </a:solidFill>
              </a:rPr>
              <a:t>dato da attualizzare rispetto all’andamento della pandemia e al fatto che il Governo si appresta ad un ulteriore scostamento di bilancio per sostenere l’economia.</a:t>
            </a:r>
          </a:p>
        </p:txBody>
      </p:sp>
      <p:sp>
        <p:nvSpPr>
          <p:cNvPr id="14" name="Freccia a destra 13">
            <a:extLst>
              <a:ext uri="{FF2B5EF4-FFF2-40B4-BE49-F238E27FC236}">
                <a16:creationId xmlns:a16="http://schemas.microsoft.com/office/drawing/2014/main" id="{09DF1300-7A5C-4EB1-B2D5-2FE767F67061}"/>
              </a:ext>
            </a:extLst>
          </p:cNvPr>
          <p:cNvSpPr/>
          <p:nvPr/>
        </p:nvSpPr>
        <p:spPr>
          <a:xfrm>
            <a:off x="1007562" y="5981544"/>
            <a:ext cx="284147" cy="402997"/>
          </a:xfrm>
          <a:prstGeom prst="rightArrow">
            <a:avLst/>
          </a:prstGeom>
          <a:solidFill>
            <a:srgbClr val="002060"/>
          </a:solidFill>
          <a:ln>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2400" dirty="0"/>
          </a:p>
        </p:txBody>
      </p:sp>
      <p:sp>
        <p:nvSpPr>
          <p:cNvPr id="18" name="CasellaDiTesto 17">
            <a:extLst>
              <a:ext uri="{FF2B5EF4-FFF2-40B4-BE49-F238E27FC236}">
                <a16:creationId xmlns:a16="http://schemas.microsoft.com/office/drawing/2014/main" id="{40D14F7B-10B4-41A3-BCC0-537BF5EC8D2F}"/>
              </a:ext>
            </a:extLst>
          </p:cNvPr>
          <p:cNvSpPr txBox="1"/>
          <p:nvPr/>
        </p:nvSpPr>
        <p:spPr>
          <a:xfrm>
            <a:off x="893738" y="4686515"/>
            <a:ext cx="9388780" cy="338554"/>
          </a:xfrm>
          <a:prstGeom prst="rect">
            <a:avLst/>
          </a:prstGeom>
          <a:noFill/>
        </p:spPr>
        <p:txBody>
          <a:bodyPr wrap="square" rtlCol="0">
            <a:spAutoFit/>
          </a:bodyPr>
          <a:lstStyle/>
          <a:p>
            <a:r>
              <a:rPr lang="it-IT" sz="1600" b="1" dirty="0">
                <a:solidFill>
                  <a:srgbClr val="002060"/>
                </a:solidFill>
              </a:rPr>
              <a:t>Ddl Bilancio 2021: PER LE RSS PREVISTO UN RISTORO DI 100 ML</a:t>
            </a:r>
          </a:p>
        </p:txBody>
      </p:sp>
      <p:sp>
        <p:nvSpPr>
          <p:cNvPr id="21" name="CasellaDiTesto 20">
            <a:extLst>
              <a:ext uri="{FF2B5EF4-FFF2-40B4-BE49-F238E27FC236}">
                <a16:creationId xmlns:a16="http://schemas.microsoft.com/office/drawing/2014/main" id="{566BEF98-2E82-456F-91B1-7939E862C00B}"/>
              </a:ext>
            </a:extLst>
          </p:cNvPr>
          <p:cNvSpPr txBox="1"/>
          <p:nvPr/>
        </p:nvSpPr>
        <p:spPr>
          <a:xfrm>
            <a:off x="2429435" y="978229"/>
            <a:ext cx="6087035" cy="523220"/>
          </a:xfrm>
          <a:prstGeom prst="rect">
            <a:avLst/>
          </a:prstGeom>
          <a:noFill/>
        </p:spPr>
        <p:txBody>
          <a:bodyPr wrap="square" rtlCol="0">
            <a:spAutoFit/>
          </a:bodyPr>
          <a:lstStyle>
            <a:defPPr>
              <a:defRPr lang="it-IT"/>
            </a:defPPr>
            <a:lvl1pPr algn="ctr">
              <a:defRPr sz="2800" b="1"/>
            </a:lvl1pPr>
          </a:lstStyle>
          <a:p>
            <a:r>
              <a:rPr lang="it-IT" dirty="0"/>
              <a:t>Equilibri di bilancio</a:t>
            </a:r>
          </a:p>
        </p:txBody>
      </p:sp>
      <p:sp>
        <p:nvSpPr>
          <p:cNvPr id="5" name="Segnaposto numero diapositiva 4">
            <a:extLst>
              <a:ext uri="{FF2B5EF4-FFF2-40B4-BE49-F238E27FC236}">
                <a16:creationId xmlns:a16="http://schemas.microsoft.com/office/drawing/2014/main" id="{258B30A8-528D-4AB0-9B2D-C77A773226E4}"/>
              </a:ext>
            </a:extLst>
          </p:cNvPr>
          <p:cNvSpPr>
            <a:spLocks noGrp="1"/>
          </p:cNvSpPr>
          <p:nvPr>
            <p:ph type="sldNum" sz="quarter" idx="12"/>
          </p:nvPr>
        </p:nvSpPr>
        <p:spPr/>
        <p:txBody>
          <a:bodyPr/>
          <a:lstStyle/>
          <a:p>
            <a:fld id="{46FCF927-B6EE-4625-B6B3-8929F10BFBBE}" type="slidenum">
              <a:rPr lang="it-IT" smtClean="0"/>
              <a:t>6</a:t>
            </a:fld>
            <a:endParaRPr lang="it-IT"/>
          </a:p>
        </p:txBody>
      </p:sp>
    </p:spTree>
    <p:extLst>
      <p:ext uri="{BB962C8B-B14F-4D97-AF65-F5344CB8AC3E}">
        <p14:creationId xmlns:p14="http://schemas.microsoft.com/office/powerpoint/2010/main" val="3194039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3600" b="1" dirty="0">
                <a:solidFill>
                  <a:srgbClr val="FFFF00"/>
                </a:solidFill>
              </a:rPr>
              <a:t>2. Tavolo «minori entrate»</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90732" y="1423988"/>
            <a:ext cx="5597837" cy="830997"/>
          </a:xfrm>
          <a:prstGeom prst="rect">
            <a:avLst/>
          </a:prstGeom>
          <a:noFill/>
        </p:spPr>
        <p:txBody>
          <a:bodyPr wrap="square" rtlCol="0">
            <a:spAutoFit/>
          </a:bodyPr>
          <a:lstStyle/>
          <a:p>
            <a:pPr algn="ctr"/>
            <a:r>
              <a:rPr lang="it-IT" sz="2400" b="1" dirty="0">
                <a:solidFill>
                  <a:srgbClr val="0070C0"/>
                </a:solidFill>
              </a:rPr>
              <a:t>Proposte delle  Regioni </a:t>
            </a:r>
          </a:p>
          <a:p>
            <a:pPr algn="ctr"/>
            <a:r>
              <a:rPr lang="it-IT" sz="24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Rettangolo 3">
            <a:extLst>
              <a:ext uri="{FF2B5EF4-FFF2-40B4-BE49-F238E27FC236}">
                <a16:creationId xmlns:a16="http://schemas.microsoft.com/office/drawing/2014/main" id="{0B3A4F72-A28C-4C21-BF34-9DD4D8D20909}"/>
              </a:ext>
            </a:extLst>
          </p:cNvPr>
          <p:cNvSpPr/>
          <p:nvPr/>
        </p:nvSpPr>
        <p:spPr>
          <a:xfrm>
            <a:off x="5701552" y="2014294"/>
            <a:ext cx="6387277" cy="2800767"/>
          </a:xfrm>
          <a:prstGeom prst="rect">
            <a:avLst/>
          </a:prstGeom>
          <a:ln>
            <a:solidFill>
              <a:srgbClr val="002060"/>
            </a:solidFill>
          </a:ln>
        </p:spPr>
        <p:txBody>
          <a:bodyPr wrap="square">
            <a:spAutoFit/>
          </a:bodyPr>
          <a:lstStyle/>
          <a:p>
            <a:pPr marL="380990" indent="-380990" algn="just">
              <a:buClr>
                <a:srgbClr val="C00000"/>
              </a:buClr>
              <a:buFont typeface="Wingdings" panose="05000000000000000000" pitchFamily="2" charset="2"/>
              <a:buChar char="Ø"/>
            </a:pPr>
            <a:r>
              <a:rPr lang="it-IT" sz="1600" dirty="0"/>
              <a:t>Consente di vincolare le risorse del fondo per l’esercizio delle funzioni delle Regioni e delle Province autonome di cui all’articolo 111, comma 1, del decreto-legge 19 maggio 2020, n. 34,  al ristoro, </a:t>
            </a:r>
            <a:r>
              <a:rPr lang="it-IT" sz="1600" b="1" dirty="0"/>
              <a:t>nel biennio 2020 e 2021, </a:t>
            </a:r>
            <a:r>
              <a:rPr lang="it-IT" sz="1600" dirty="0"/>
              <a:t>della perdita di gettito connessa all'emergenza epidemiologica da COVID-19 e al riversamento al bilancio dello Stato delle eventuali risorse ricevute in eccesso e, se non utilizzate, di farle confluire alla fine di ciascun esercizio, nella quota vincolata del risultato di amministrazione. Resta inteso il </a:t>
            </a:r>
            <a:r>
              <a:rPr lang="it-IT" sz="1600" b="1" dirty="0">
                <a:ea typeface="Calibri" panose="020F0502020204030204" pitchFamily="34" charset="0"/>
                <a:cs typeface="Times New Roman" panose="02020603050405020304" pitchFamily="18" charset="0"/>
              </a:rPr>
              <a:t>riversamento al bilancio dello Stato </a:t>
            </a:r>
            <a:r>
              <a:rPr lang="it-IT" sz="1600" dirty="0">
                <a:ea typeface="Calibri" panose="020F0502020204030204" pitchFamily="34" charset="0"/>
                <a:cs typeface="Times New Roman" panose="02020603050405020304" pitchFamily="18" charset="0"/>
              </a:rPr>
              <a:t>delle eventuali </a:t>
            </a:r>
            <a:r>
              <a:rPr lang="it-IT" sz="1600" b="1" dirty="0">
                <a:ea typeface="Calibri" panose="020F0502020204030204" pitchFamily="34" charset="0"/>
                <a:cs typeface="Times New Roman" panose="02020603050405020304" pitchFamily="18" charset="0"/>
              </a:rPr>
              <a:t>risorse ricevute in eccesso </a:t>
            </a:r>
            <a:r>
              <a:rPr lang="it-IT" sz="1600" dirty="0">
                <a:ea typeface="Calibri" panose="020F0502020204030204" pitchFamily="34" charset="0"/>
                <a:cs typeface="Times New Roman" panose="02020603050405020304" pitchFamily="18" charset="0"/>
              </a:rPr>
              <a:t>oltreché delle </a:t>
            </a:r>
            <a:r>
              <a:rPr lang="it-IT" sz="1600" b="1" dirty="0">
                <a:ea typeface="Calibri" panose="020F0502020204030204" pitchFamily="34" charset="0"/>
                <a:cs typeface="Times New Roman" panose="02020603050405020304" pitchFamily="18" charset="0"/>
              </a:rPr>
              <a:t>risorse versate a ristoro delle minori entrate derivanti dalle attività di lotta all’evasione.</a:t>
            </a:r>
            <a:endParaRPr lang="it-IT" sz="1600" b="1" dirty="0"/>
          </a:p>
        </p:txBody>
      </p:sp>
      <p:pic>
        <p:nvPicPr>
          <p:cNvPr id="13" name="Elemento grafico 12" descr="Grafico a barre con andamento ascendente">
            <a:extLst>
              <a:ext uri="{FF2B5EF4-FFF2-40B4-BE49-F238E27FC236}">
                <a16:creationId xmlns:a16="http://schemas.microsoft.com/office/drawing/2014/main" id="{FDAAE818-E8F4-40AC-B241-6B615D8401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482" y="811753"/>
            <a:ext cx="456970" cy="456970"/>
          </a:xfrm>
          <a:prstGeom prst="rect">
            <a:avLst/>
          </a:prstGeom>
        </p:spPr>
      </p:pic>
      <p:sp>
        <p:nvSpPr>
          <p:cNvPr id="12" name="Rettangolo 11">
            <a:extLst>
              <a:ext uri="{FF2B5EF4-FFF2-40B4-BE49-F238E27FC236}">
                <a16:creationId xmlns:a16="http://schemas.microsoft.com/office/drawing/2014/main" id="{A1EDB752-DD14-4461-B088-2FE82C84CCCA}"/>
              </a:ext>
            </a:extLst>
          </p:cNvPr>
          <p:cNvSpPr/>
          <p:nvPr/>
        </p:nvSpPr>
        <p:spPr>
          <a:xfrm>
            <a:off x="964137" y="2204471"/>
            <a:ext cx="4251028" cy="2585323"/>
          </a:xfrm>
          <a:prstGeom prst="rect">
            <a:avLst/>
          </a:prstGeom>
          <a:noFill/>
          <a:ln>
            <a:solidFill>
              <a:srgbClr val="002060"/>
            </a:solidFill>
          </a:ln>
        </p:spPr>
        <p:txBody>
          <a:bodyPr wrap="square" rtlCol="0">
            <a:spAutoFit/>
          </a:bodyPr>
          <a:lstStyle/>
          <a:p>
            <a:pPr marL="285750" indent="-285750">
              <a:buFont typeface="Wingdings" panose="05000000000000000000" pitchFamily="2" charset="2"/>
              <a:buChar char="ü"/>
            </a:pPr>
            <a:r>
              <a:rPr lang="it-IT" b="1" dirty="0">
                <a:solidFill>
                  <a:srgbClr val="C00000"/>
                </a:solidFill>
              </a:rPr>
              <a:t>Necessità di prevedere il ristoro delle minori entrate per la competenza 2021;</a:t>
            </a:r>
          </a:p>
          <a:p>
            <a:pPr marL="285750" indent="-285750">
              <a:buFont typeface="Wingdings" panose="05000000000000000000" pitchFamily="2" charset="2"/>
              <a:buChar char="ü"/>
            </a:pPr>
            <a:endParaRPr lang="it-IT" b="1" dirty="0">
              <a:solidFill>
                <a:srgbClr val="C00000"/>
              </a:solidFill>
            </a:endParaRPr>
          </a:p>
          <a:p>
            <a:pPr marL="285750" indent="-285750">
              <a:buFont typeface="Wingdings" panose="05000000000000000000" pitchFamily="2" charset="2"/>
              <a:buChar char="ü"/>
            </a:pPr>
            <a:r>
              <a:rPr lang="it-IT" b="1" dirty="0">
                <a:solidFill>
                  <a:srgbClr val="C00000"/>
                </a:solidFill>
              </a:rPr>
              <a:t>Recupero somme derivanti da evasione fiscale VS normativa di sospensione dei versamenti</a:t>
            </a:r>
          </a:p>
          <a:p>
            <a:pPr marL="285750" indent="-285750">
              <a:buFont typeface="Wingdings" panose="05000000000000000000" pitchFamily="2" charset="2"/>
              <a:buChar char="ü"/>
            </a:pPr>
            <a:endParaRPr lang="it-IT" b="1" dirty="0">
              <a:solidFill>
                <a:srgbClr val="C00000"/>
              </a:solidFill>
            </a:endParaRPr>
          </a:p>
          <a:p>
            <a:pPr marL="285750" indent="-285750">
              <a:buFont typeface="Wingdings" panose="05000000000000000000" pitchFamily="2" charset="2"/>
              <a:buChar char="ü"/>
            </a:pPr>
            <a:r>
              <a:rPr lang="it-IT" b="1" dirty="0">
                <a:solidFill>
                  <a:srgbClr val="C00000"/>
                </a:solidFill>
              </a:rPr>
              <a:t>Salvaguardia degli equilibri di bilancio: equilibri di competenza</a:t>
            </a:r>
          </a:p>
        </p:txBody>
      </p:sp>
      <p:sp>
        <p:nvSpPr>
          <p:cNvPr id="5" name="Freccia in giù 4">
            <a:extLst>
              <a:ext uri="{FF2B5EF4-FFF2-40B4-BE49-F238E27FC236}">
                <a16:creationId xmlns:a16="http://schemas.microsoft.com/office/drawing/2014/main" id="{572B86E8-F7E7-4E67-9F10-D96FFB4F81E5}"/>
              </a:ext>
            </a:extLst>
          </p:cNvPr>
          <p:cNvSpPr/>
          <p:nvPr/>
        </p:nvSpPr>
        <p:spPr>
          <a:xfrm>
            <a:off x="2762438" y="3748652"/>
            <a:ext cx="331695" cy="376518"/>
          </a:xfrm>
          <a:prstGeom prst="downArrow">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A04FC0EA-A116-4E26-ADC5-C435643885B6}"/>
              </a:ext>
            </a:extLst>
          </p:cNvPr>
          <p:cNvSpPr txBox="1"/>
          <p:nvPr/>
        </p:nvSpPr>
        <p:spPr>
          <a:xfrm>
            <a:off x="964137" y="4885871"/>
            <a:ext cx="11066498" cy="1754326"/>
          </a:xfrm>
          <a:prstGeom prst="rect">
            <a:avLst/>
          </a:prstGeom>
          <a:noFill/>
        </p:spPr>
        <p:txBody>
          <a:bodyPr wrap="square" rtlCol="0">
            <a:spAutoFit/>
          </a:bodyPr>
          <a:lstStyle/>
          <a:p>
            <a:r>
              <a:rPr lang="it-IT" b="1" dirty="0">
                <a:ea typeface="Calibri" panose="020F0502020204030204" pitchFamily="34" charset="0"/>
              </a:rPr>
              <a:t>L’Accordo prevede un impegno da parte dello Stato a verificare l’andamento delle entrate e delle spese in relazione all’emergenza COVID 2019 per gli anni 2020 e 2021:</a:t>
            </a:r>
          </a:p>
          <a:p>
            <a:r>
              <a:rPr lang="it-IT" b="1" dirty="0">
                <a:solidFill>
                  <a:srgbClr val="C00000"/>
                </a:solidFill>
              </a:rPr>
              <a:t>Stante il peggioramento della situazione emergenziale le possibili stime prudenziali sulle risorse del fondo per le funzioni da utilizzare nel 2021 potranno risultare incapienti rispetto le esigenze. Il quadro finanziario si è deteriorato. Le Regioni e Province autonome auspicano che il Parlamento possa prevedere una revisione delle minori entrate 2021 appena possibile per non impattare con misure pro - cicliche sull’economia.</a:t>
            </a:r>
          </a:p>
        </p:txBody>
      </p:sp>
      <p:sp>
        <p:nvSpPr>
          <p:cNvPr id="18" name="CasellaDiTesto 17">
            <a:extLst>
              <a:ext uri="{FF2B5EF4-FFF2-40B4-BE49-F238E27FC236}">
                <a16:creationId xmlns:a16="http://schemas.microsoft.com/office/drawing/2014/main" id="{2EF2B64A-AE3F-4628-9889-2A17D41EAC63}"/>
              </a:ext>
            </a:extLst>
          </p:cNvPr>
          <p:cNvSpPr txBox="1"/>
          <p:nvPr/>
        </p:nvSpPr>
        <p:spPr>
          <a:xfrm>
            <a:off x="2439538" y="945873"/>
            <a:ext cx="6087035" cy="523220"/>
          </a:xfrm>
          <a:prstGeom prst="rect">
            <a:avLst/>
          </a:prstGeom>
          <a:noFill/>
        </p:spPr>
        <p:txBody>
          <a:bodyPr wrap="square" rtlCol="0">
            <a:spAutoFit/>
          </a:bodyPr>
          <a:lstStyle>
            <a:defPPr>
              <a:defRPr lang="it-IT"/>
            </a:defPPr>
            <a:lvl1pPr algn="ctr">
              <a:defRPr sz="2800" b="1"/>
            </a:lvl1pPr>
          </a:lstStyle>
          <a:p>
            <a:r>
              <a:rPr lang="it-IT" dirty="0"/>
              <a:t>Equilibri di bilancio</a:t>
            </a:r>
          </a:p>
        </p:txBody>
      </p:sp>
      <p:sp>
        <p:nvSpPr>
          <p:cNvPr id="7" name="Segnaposto numero diapositiva 6">
            <a:extLst>
              <a:ext uri="{FF2B5EF4-FFF2-40B4-BE49-F238E27FC236}">
                <a16:creationId xmlns:a16="http://schemas.microsoft.com/office/drawing/2014/main" id="{42ADD0A8-0C0F-4D9D-BA01-6883CD9F29C6}"/>
              </a:ext>
            </a:extLst>
          </p:cNvPr>
          <p:cNvSpPr>
            <a:spLocks noGrp="1"/>
          </p:cNvSpPr>
          <p:nvPr>
            <p:ph type="sldNum" sz="quarter" idx="12"/>
          </p:nvPr>
        </p:nvSpPr>
        <p:spPr/>
        <p:txBody>
          <a:bodyPr/>
          <a:lstStyle/>
          <a:p>
            <a:fld id="{46FCF927-B6EE-4625-B6B3-8929F10BFBBE}" type="slidenum">
              <a:rPr lang="it-IT" smtClean="0"/>
              <a:t>7</a:t>
            </a:fld>
            <a:endParaRPr lang="it-IT"/>
          </a:p>
        </p:txBody>
      </p:sp>
    </p:spTree>
    <p:extLst>
      <p:ext uri="{BB962C8B-B14F-4D97-AF65-F5344CB8AC3E}">
        <p14:creationId xmlns:p14="http://schemas.microsoft.com/office/powerpoint/2010/main" val="491511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3600" b="1" dirty="0">
                <a:solidFill>
                  <a:srgbClr val="FFFF00"/>
                </a:solidFill>
              </a:rPr>
              <a:t>2. Tavolo «minori entrate»</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92041" y="1436559"/>
            <a:ext cx="5597837" cy="830997"/>
          </a:xfrm>
          <a:prstGeom prst="rect">
            <a:avLst/>
          </a:prstGeom>
          <a:noFill/>
        </p:spPr>
        <p:txBody>
          <a:bodyPr wrap="square" rtlCol="0">
            <a:spAutoFit/>
          </a:bodyPr>
          <a:lstStyle/>
          <a:p>
            <a:pPr algn="ctr"/>
            <a:r>
              <a:rPr lang="it-IT" sz="2400" b="1" dirty="0">
                <a:solidFill>
                  <a:srgbClr val="0070C0"/>
                </a:solidFill>
              </a:rPr>
              <a:t>Proposte delle  Regioni </a:t>
            </a:r>
          </a:p>
          <a:p>
            <a:pPr algn="ctr"/>
            <a:r>
              <a:rPr lang="it-IT" sz="24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Rettangolo 3">
            <a:extLst>
              <a:ext uri="{FF2B5EF4-FFF2-40B4-BE49-F238E27FC236}">
                <a16:creationId xmlns:a16="http://schemas.microsoft.com/office/drawing/2014/main" id="{0B3A4F72-A28C-4C21-BF34-9DD4D8D20909}"/>
              </a:ext>
            </a:extLst>
          </p:cNvPr>
          <p:cNvSpPr/>
          <p:nvPr/>
        </p:nvSpPr>
        <p:spPr>
          <a:xfrm>
            <a:off x="6302124" y="1884951"/>
            <a:ext cx="5597837" cy="1477328"/>
          </a:xfrm>
          <a:prstGeom prst="rect">
            <a:avLst/>
          </a:prstGeom>
          <a:ln>
            <a:solidFill>
              <a:srgbClr val="002060"/>
            </a:solidFill>
          </a:ln>
        </p:spPr>
        <p:txBody>
          <a:bodyPr wrap="square">
            <a:spAutoFit/>
          </a:bodyPr>
          <a:lstStyle/>
          <a:p>
            <a:pPr>
              <a:buClr>
                <a:srgbClr val="C00000"/>
              </a:buClr>
            </a:pPr>
            <a:r>
              <a:rPr lang="it-IT" b="1" dirty="0">
                <a:ea typeface="Calibri" panose="020F0502020204030204" pitchFamily="34" charset="0"/>
              </a:rPr>
              <a:t>Contributo alla finanza pubblica delle Regioni e Province autonome:</a:t>
            </a:r>
          </a:p>
          <a:p>
            <a:pPr marL="380990" indent="-380990">
              <a:buClr>
                <a:srgbClr val="C00000"/>
              </a:buClr>
              <a:buFont typeface="Wingdings" panose="05000000000000000000" pitchFamily="2" charset="2"/>
              <a:buChar char="Ø"/>
            </a:pPr>
            <a:r>
              <a:rPr lang="it-IT" b="1" dirty="0">
                <a:ea typeface="Calibri" panose="020F0502020204030204" pitchFamily="34" charset="0"/>
              </a:rPr>
              <a:t>dal 2023 al 2025: 200 milioni di euro annui;</a:t>
            </a:r>
            <a:endParaRPr lang="it-IT" b="1" i="1" dirty="0">
              <a:ea typeface="Calibri" panose="020F0502020204030204" pitchFamily="34" charset="0"/>
            </a:endParaRPr>
          </a:p>
          <a:p>
            <a:pPr marL="380990" indent="-380990">
              <a:buClr>
                <a:srgbClr val="C00000"/>
              </a:buClr>
              <a:buFont typeface="Wingdings" panose="05000000000000000000" pitchFamily="2" charset="2"/>
              <a:buChar char="Ø"/>
            </a:pPr>
            <a:r>
              <a:rPr lang="it-IT" b="1" dirty="0">
                <a:ea typeface="Calibri" panose="020F0502020204030204" pitchFamily="34" charset="0"/>
              </a:rPr>
              <a:t>a decorrere dal 2023:  300 ml a valere sul FSN</a:t>
            </a:r>
          </a:p>
          <a:p>
            <a:pPr marL="380990" indent="-380990">
              <a:buClr>
                <a:srgbClr val="C00000"/>
              </a:buClr>
              <a:buFont typeface="Wingdings" panose="05000000000000000000" pitchFamily="2" charset="2"/>
              <a:buChar char="Ø"/>
            </a:pPr>
            <a:endParaRPr lang="it-IT" b="1" dirty="0"/>
          </a:p>
        </p:txBody>
      </p:sp>
      <p:pic>
        <p:nvPicPr>
          <p:cNvPr id="13" name="Elemento grafico 12" descr="Grafico a barre con andamento ascendente">
            <a:extLst>
              <a:ext uri="{FF2B5EF4-FFF2-40B4-BE49-F238E27FC236}">
                <a16:creationId xmlns:a16="http://schemas.microsoft.com/office/drawing/2014/main" id="{FDAAE818-E8F4-40AC-B241-6B615D8401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482" y="811753"/>
            <a:ext cx="456970" cy="456970"/>
          </a:xfrm>
          <a:prstGeom prst="rect">
            <a:avLst/>
          </a:prstGeom>
        </p:spPr>
      </p:pic>
      <p:sp>
        <p:nvSpPr>
          <p:cNvPr id="5" name="Rettangolo 4">
            <a:extLst>
              <a:ext uri="{FF2B5EF4-FFF2-40B4-BE49-F238E27FC236}">
                <a16:creationId xmlns:a16="http://schemas.microsoft.com/office/drawing/2014/main" id="{0567D4EE-3BBD-4EC3-847E-15ABE8E9FCE8}"/>
              </a:ext>
            </a:extLst>
          </p:cNvPr>
          <p:cNvSpPr/>
          <p:nvPr/>
        </p:nvSpPr>
        <p:spPr>
          <a:xfrm>
            <a:off x="901934" y="3574765"/>
            <a:ext cx="10735883" cy="2308324"/>
          </a:xfrm>
          <a:prstGeom prst="rect">
            <a:avLst/>
          </a:prstGeom>
        </p:spPr>
        <p:txBody>
          <a:bodyPr wrap="square">
            <a:spAutoFit/>
          </a:bodyPr>
          <a:lstStyle/>
          <a:p>
            <a:pPr>
              <a:buClr>
                <a:srgbClr val="C00000"/>
              </a:buClr>
            </a:pPr>
            <a:r>
              <a:rPr lang="it-IT" b="1" dirty="0">
                <a:ea typeface="Calibri" panose="020F0502020204030204" pitchFamily="34" charset="0"/>
              </a:rPr>
              <a:t>Oltre alla restituzione dei 50 milioni annui per gli anticipi di entrate da evasione (da verificare rispetto agli effettivi incassi sulla base dell’andamento dell’economia)  il </a:t>
            </a:r>
            <a:r>
              <a:rPr lang="it-IT" b="1" dirty="0" err="1">
                <a:ea typeface="Calibri" panose="020F0502020204030204" pitchFamily="34" charset="0"/>
              </a:rPr>
              <a:t>ddl</a:t>
            </a:r>
            <a:r>
              <a:rPr lang="it-IT" b="1" dirty="0">
                <a:ea typeface="Calibri" panose="020F0502020204030204" pitchFamily="34" charset="0"/>
              </a:rPr>
              <a:t> Bilancio prevede un contributo alla finanza pubblica a partire dal 2023.</a:t>
            </a:r>
          </a:p>
          <a:p>
            <a:pPr>
              <a:buClr>
                <a:srgbClr val="C00000"/>
              </a:buClr>
            </a:pPr>
            <a:r>
              <a:rPr lang="it-IT" b="1" dirty="0">
                <a:ea typeface="Calibri" panose="020F0502020204030204" pitchFamily="34" charset="0"/>
              </a:rPr>
              <a:t>La relazione tecnica evidenzia la formazione di risparmi </a:t>
            </a:r>
            <a:r>
              <a:rPr lang="it-IT" b="1" i="1" dirty="0">
                <a:ea typeface="Calibri" panose="020F0502020204030204" pitchFamily="34" charset="0"/>
              </a:rPr>
              <a:t>«dall’efficientamento della spesa derivante dalla riorganizzazione dei servizi anche attraverso la digitalizzazione e il potenziamento del lavoro agile»</a:t>
            </a:r>
          </a:p>
          <a:p>
            <a:pPr>
              <a:buClr>
                <a:srgbClr val="C00000"/>
              </a:buClr>
            </a:pPr>
            <a:endParaRPr lang="it-IT" b="1" dirty="0">
              <a:ea typeface="Calibri" panose="020F0502020204030204" pitchFamily="34" charset="0"/>
            </a:endParaRPr>
          </a:p>
          <a:p>
            <a:pPr>
              <a:buClr>
                <a:srgbClr val="C00000"/>
              </a:buClr>
            </a:pPr>
            <a:r>
              <a:rPr lang="it-IT" b="1" dirty="0">
                <a:solidFill>
                  <a:srgbClr val="C00000"/>
                </a:solidFill>
                <a:ea typeface="Calibri" panose="020F0502020204030204" pitchFamily="34" charset="0"/>
              </a:rPr>
              <a:t>A riguardo si fa presente la necessità di maggiori spese, fra le quali, quelle per l’adeguamento tecnologico, per la formazione del personale verso le nuove tecnologie, quelle dei rinnovi del contratto.</a:t>
            </a:r>
          </a:p>
        </p:txBody>
      </p:sp>
      <p:sp>
        <p:nvSpPr>
          <p:cNvPr id="6" name="Rettangolo 5">
            <a:extLst>
              <a:ext uri="{FF2B5EF4-FFF2-40B4-BE49-F238E27FC236}">
                <a16:creationId xmlns:a16="http://schemas.microsoft.com/office/drawing/2014/main" id="{7377C639-4E08-4547-9171-D794F0AC7A65}"/>
              </a:ext>
            </a:extLst>
          </p:cNvPr>
          <p:cNvSpPr/>
          <p:nvPr/>
        </p:nvSpPr>
        <p:spPr>
          <a:xfrm>
            <a:off x="1182849" y="2408803"/>
            <a:ext cx="4242059" cy="369332"/>
          </a:xfrm>
          <a:prstGeom prst="rect">
            <a:avLst/>
          </a:prstGeom>
          <a:ln>
            <a:solidFill>
              <a:srgbClr val="002060"/>
            </a:solidFill>
          </a:ln>
        </p:spPr>
        <p:txBody>
          <a:bodyPr wrap="none">
            <a:spAutoFit/>
          </a:bodyPr>
          <a:lstStyle/>
          <a:p>
            <a:pPr marL="380990" indent="-380990">
              <a:buClr>
                <a:srgbClr val="C00000"/>
              </a:buClr>
              <a:buFont typeface="Wingdings" panose="05000000000000000000" pitchFamily="2" charset="2"/>
              <a:buChar char="Ø"/>
            </a:pPr>
            <a:r>
              <a:rPr lang="it-IT" b="1" dirty="0">
                <a:ea typeface="Calibri" panose="020F0502020204030204" pitchFamily="34" charset="0"/>
              </a:rPr>
              <a:t>Salvaguardia degli equilibri di bilancio</a:t>
            </a:r>
          </a:p>
        </p:txBody>
      </p:sp>
      <p:sp>
        <p:nvSpPr>
          <p:cNvPr id="18" name="CasellaDiTesto 17">
            <a:extLst>
              <a:ext uri="{FF2B5EF4-FFF2-40B4-BE49-F238E27FC236}">
                <a16:creationId xmlns:a16="http://schemas.microsoft.com/office/drawing/2014/main" id="{B48029A9-5A2D-490B-A1FD-8E502BCEFE6E}"/>
              </a:ext>
            </a:extLst>
          </p:cNvPr>
          <p:cNvSpPr txBox="1"/>
          <p:nvPr/>
        </p:nvSpPr>
        <p:spPr>
          <a:xfrm>
            <a:off x="2520292" y="922436"/>
            <a:ext cx="6087035" cy="523220"/>
          </a:xfrm>
          <a:prstGeom prst="rect">
            <a:avLst/>
          </a:prstGeom>
          <a:noFill/>
        </p:spPr>
        <p:txBody>
          <a:bodyPr wrap="square" rtlCol="0">
            <a:spAutoFit/>
          </a:bodyPr>
          <a:lstStyle>
            <a:defPPr>
              <a:defRPr lang="it-IT"/>
            </a:defPPr>
            <a:lvl1pPr algn="ctr">
              <a:defRPr sz="2800" b="1"/>
            </a:lvl1pPr>
          </a:lstStyle>
          <a:p>
            <a:r>
              <a:rPr lang="it-IT" dirty="0"/>
              <a:t>Equilibri di bilancio</a:t>
            </a:r>
          </a:p>
        </p:txBody>
      </p:sp>
      <p:sp>
        <p:nvSpPr>
          <p:cNvPr id="7" name="Segnaposto numero diapositiva 6">
            <a:extLst>
              <a:ext uri="{FF2B5EF4-FFF2-40B4-BE49-F238E27FC236}">
                <a16:creationId xmlns:a16="http://schemas.microsoft.com/office/drawing/2014/main" id="{F510E6C6-1115-41B1-9169-E6FB0C5F4B3E}"/>
              </a:ext>
            </a:extLst>
          </p:cNvPr>
          <p:cNvSpPr>
            <a:spLocks noGrp="1"/>
          </p:cNvSpPr>
          <p:nvPr>
            <p:ph type="sldNum" sz="quarter" idx="12"/>
          </p:nvPr>
        </p:nvSpPr>
        <p:spPr/>
        <p:txBody>
          <a:bodyPr/>
          <a:lstStyle/>
          <a:p>
            <a:fld id="{46FCF927-B6EE-4625-B6B3-8929F10BFBBE}" type="slidenum">
              <a:rPr lang="it-IT" smtClean="0"/>
              <a:t>8</a:t>
            </a:fld>
            <a:endParaRPr lang="it-IT"/>
          </a:p>
        </p:txBody>
      </p:sp>
    </p:spTree>
    <p:extLst>
      <p:ext uri="{BB962C8B-B14F-4D97-AF65-F5344CB8AC3E}">
        <p14:creationId xmlns:p14="http://schemas.microsoft.com/office/powerpoint/2010/main" val="2033409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B6505CC-449C-468D-940A-620EB0C3EE20}"/>
              </a:ext>
            </a:extLst>
          </p:cNvPr>
          <p:cNvSpPr/>
          <p:nvPr/>
        </p:nvSpPr>
        <p:spPr>
          <a:xfrm>
            <a:off x="3183681" y="6614930"/>
            <a:ext cx="4760259" cy="199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i="1" dirty="0">
                <a:solidFill>
                  <a:schemeClr val="tx1"/>
                </a:solidFill>
              </a:rPr>
              <a:t>Conferenza delle Regioni e delle Province autonome</a:t>
            </a:r>
          </a:p>
        </p:txBody>
      </p:sp>
      <p:sp>
        <p:nvSpPr>
          <p:cNvPr id="3" name="Titolo 2">
            <a:extLst>
              <a:ext uri="{FF2B5EF4-FFF2-40B4-BE49-F238E27FC236}">
                <a16:creationId xmlns:a16="http://schemas.microsoft.com/office/drawing/2014/main" id="{4881E853-56A2-4CF6-B2B7-4356E7AF42D2}"/>
              </a:ext>
            </a:extLst>
          </p:cNvPr>
          <p:cNvSpPr txBox="1">
            <a:spLocks/>
          </p:cNvSpPr>
          <p:nvPr/>
        </p:nvSpPr>
        <p:spPr>
          <a:xfrm>
            <a:off x="1847818" y="43550"/>
            <a:ext cx="8229600" cy="472719"/>
          </a:xfrm>
          <a:prstGeom prst="rect">
            <a:avLst/>
          </a:prstGeom>
        </p:spPr>
        <p:txBody>
          <a:bodyPr>
            <a:noAutofit/>
          </a:bodyPr>
          <a:lstStyle>
            <a:lvl1pPr algn="l" defTabSz="457200" rtl="0" eaLnBrk="1" latinLnBrk="0" hangingPunct="1">
              <a:spcBef>
                <a:spcPct val="0"/>
              </a:spcBef>
              <a:buNone/>
              <a:defRPr sz="3000" kern="1200">
                <a:solidFill>
                  <a:srgbClr val="056633"/>
                </a:solidFill>
                <a:latin typeface="+mj-lt"/>
                <a:ea typeface="+mj-ea"/>
                <a:cs typeface="+mj-cs"/>
              </a:defRPr>
            </a:lvl1pPr>
          </a:lstStyle>
          <a:p>
            <a:pPr algn="ctr"/>
            <a:r>
              <a:rPr lang="it-IT" sz="2800" b="1" dirty="0">
                <a:solidFill>
                  <a:srgbClr val="002060"/>
                </a:solidFill>
                <a:latin typeface="Helvetica" panose="020B0604020202020204" pitchFamily="34" charset="0"/>
                <a:cs typeface="Helvetica" panose="020B0604020202020204" pitchFamily="34" charset="0"/>
              </a:rPr>
              <a:t>Ddl Bilancio dello Stato 2021-2023</a:t>
            </a:r>
          </a:p>
        </p:txBody>
      </p:sp>
      <p:sp>
        <p:nvSpPr>
          <p:cNvPr id="15" name="CasellaDiTesto 14">
            <a:extLst>
              <a:ext uri="{FF2B5EF4-FFF2-40B4-BE49-F238E27FC236}">
                <a16:creationId xmlns:a16="http://schemas.microsoft.com/office/drawing/2014/main" id="{AC4AC854-EBA5-44E7-A536-A422E66D9AF1}"/>
              </a:ext>
            </a:extLst>
          </p:cNvPr>
          <p:cNvSpPr txBox="1"/>
          <p:nvPr/>
        </p:nvSpPr>
        <p:spPr>
          <a:xfrm>
            <a:off x="1182849" y="496658"/>
            <a:ext cx="9185944" cy="523220"/>
          </a:xfrm>
          <a:prstGeom prst="rect">
            <a:avLst/>
          </a:prstGeom>
          <a:noFill/>
        </p:spPr>
        <p:txBody>
          <a:bodyPr wrap="square" rtlCol="0">
            <a:spAutoFit/>
          </a:bodyPr>
          <a:lstStyle/>
          <a:p>
            <a:pPr algn="ctr"/>
            <a:r>
              <a:rPr lang="it-IT" sz="2800" b="1" dirty="0">
                <a:solidFill>
                  <a:srgbClr val="C00000"/>
                </a:solidFill>
              </a:rPr>
              <a:t>Accordi in Conferenza Stato–Regioni del 5 novembre 2020</a:t>
            </a:r>
          </a:p>
        </p:txBody>
      </p:sp>
      <p:sp>
        <p:nvSpPr>
          <p:cNvPr id="16" name="Rettangolo con angoli arrotondati 15">
            <a:extLst>
              <a:ext uri="{FF2B5EF4-FFF2-40B4-BE49-F238E27FC236}">
                <a16:creationId xmlns:a16="http://schemas.microsoft.com/office/drawing/2014/main" id="{A0FF8203-6261-489E-9B89-E762418E0618}"/>
              </a:ext>
            </a:extLst>
          </p:cNvPr>
          <p:cNvSpPr/>
          <p:nvPr/>
        </p:nvSpPr>
        <p:spPr>
          <a:xfrm rot="16200000">
            <a:off x="-2336473" y="3459523"/>
            <a:ext cx="5402508" cy="523219"/>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rgbClr val="FFFF00"/>
                </a:solidFill>
              </a:rPr>
              <a:t>3. Fabbisogno Sanitario Nazionale 2021</a:t>
            </a:r>
          </a:p>
        </p:txBody>
      </p:sp>
      <p:sp>
        <p:nvSpPr>
          <p:cNvPr id="17" name="Connettore 16">
            <a:extLst>
              <a:ext uri="{FF2B5EF4-FFF2-40B4-BE49-F238E27FC236}">
                <a16:creationId xmlns:a16="http://schemas.microsoft.com/office/drawing/2014/main" id="{87147049-438E-4CA8-8F1E-6327A5435435}"/>
              </a:ext>
            </a:extLst>
          </p:cNvPr>
          <p:cNvSpPr/>
          <p:nvPr/>
        </p:nvSpPr>
        <p:spPr>
          <a:xfrm rot="16200000">
            <a:off x="115935" y="751429"/>
            <a:ext cx="497692" cy="536895"/>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rgbClr val="FFFF00"/>
              </a:solidFill>
            </a:endParaRPr>
          </a:p>
        </p:txBody>
      </p:sp>
      <p:sp>
        <p:nvSpPr>
          <p:cNvPr id="20" name="CasellaDiTesto 19">
            <a:extLst>
              <a:ext uri="{FF2B5EF4-FFF2-40B4-BE49-F238E27FC236}">
                <a16:creationId xmlns:a16="http://schemas.microsoft.com/office/drawing/2014/main" id="{43387662-AA0D-49F7-B898-5F06F5501F71}"/>
              </a:ext>
            </a:extLst>
          </p:cNvPr>
          <p:cNvSpPr txBox="1"/>
          <p:nvPr/>
        </p:nvSpPr>
        <p:spPr>
          <a:xfrm>
            <a:off x="272803" y="1268723"/>
            <a:ext cx="5597837" cy="954107"/>
          </a:xfrm>
          <a:prstGeom prst="rect">
            <a:avLst/>
          </a:prstGeom>
          <a:noFill/>
        </p:spPr>
        <p:txBody>
          <a:bodyPr wrap="square" rtlCol="0">
            <a:spAutoFit/>
          </a:bodyPr>
          <a:lstStyle/>
          <a:p>
            <a:pPr algn="ctr"/>
            <a:r>
              <a:rPr lang="it-IT" sz="2800" b="1" dirty="0">
                <a:solidFill>
                  <a:srgbClr val="0070C0"/>
                </a:solidFill>
              </a:rPr>
              <a:t>Proposte delle  Regioni </a:t>
            </a:r>
          </a:p>
          <a:p>
            <a:pPr algn="ctr"/>
            <a:r>
              <a:rPr lang="it-IT" sz="2800" b="1" dirty="0">
                <a:solidFill>
                  <a:srgbClr val="0070C0"/>
                </a:solidFill>
              </a:rPr>
              <a:t>e Province autonome</a:t>
            </a:r>
          </a:p>
        </p:txBody>
      </p:sp>
      <p:sp>
        <p:nvSpPr>
          <p:cNvPr id="21" name="CasellaDiTesto 20">
            <a:extLst>
              <a:ext uri="{FF2B5EF4-FFF2-40B4-BE49-F238E27FC236}">
                <a16:creationId xmlns:a16="http://schemas.microsoft.com/office/drawing/2014/main" id="{E0C07939-1665-48A2-9DF5-F348EB575D63}"/>
              </a:ext>
            </a:extLst>
          </p:cNvPr>
          <p:cNvSpPr txBox="1"/>
          <p:nvPr/>
        </p:nvSpPr>
        <p:spPr>
          <a:xfrm>
            <a:off x="7334528" y="1361731"/>
            <a:ext cx="3791824" cy="523220"/>
          </a:xfrm>
          <a:prstGeom prst="rect">
            <a:avLst/>
          </a:prstGeom>
          <a:noFill/>
        </p:spPr>
        <p:txBody>
          <a:bodyPr wrap="square" rtlCol="0">
            <a:spAutoFit/>
          </a:bodyPr>
          <a:lstStyle/>
          <a:p>
            <a:r>
              <a:rPr lang="it-IT" sz="2800" b="1" dirty="0">
                <a:solidFill>
                  <a:srgbClr val="002060"/>
                </a:solidFill>
              </a:rPr>
              <a:t>Ddl Bilancio 2021</a:t>
            </a:r>
          </a:p>
        </p:txBody>
      </p:sp>
      <p:sp>
        <p:nvSpPr>
          <p:cNvPr id="4" name="Rettangolo 3">
            <a:extLst>
              <a:ext uri="{FF2B5EF4-FFF2-40B4-BE49-F238E27FC236}">
                <a16:creationId xmlns:a16="http://schemas.microsoft.com/office/drawing/2014/main" id="{0B3A4F72-A28C-4C21-BF34-9DD4D8D20909}"/>
              </a:ext>
            </a:extLst>
          </p:cNvPr>
          <p:cNvSpPr/>
          <p:nvPr/>
        </p:nvSpPr>
        <p:spPr>
          <a:xfrm>
            <a:off x="6095999" y="2186692"/>
            <a:ext cx="5597837" cy="1711366"/>
          </a:xfrm>
          <a:prstGeom prst="rect">
            <a:avLst/>
          </a:prstGeom>
          <a:ln>
            <a:solidFill>
              <a:srgbClr val="002060"/>
            </a:solidFill>
          </a:ln>
        </p:spPr>
        <p:txBody>
          <a:bodyPr wrap="square">
            <a:spAutoFit/>
          </a:bodyPr>
          <a:lstStyle/>
          <a:p>
            <a:pPr marL="380990" indent="-380990">
              <a:lnSpc>
                <a:spcPct val="150000"/>
              </a:lnSpc>
              <a:buClr>
                <a:srgbClr val="C00000"/>
              </a:buClr>
              <a:buFont typeface="Wingdings" panose="05000000000000000000" pitchFamily="2" charset="2"/>
              <a:buChar char="Ø"/>
            </a:pPr>
            <a:r>
              <a:rPr lang="it-IT" b="1" dirty="0"/>
              <a:t>Previsto incremento di 1 </a:t>
            </a:r>
            <a:r>
              <a:rPr lang="it-IT" b="1" dirty="0" err="1"/>
              <a:t>mild</a:t>
            </a:r>
            <a:r>
              <a:rPr lang="it-IT" b="1" dirty="0"/>
              <a:t>.</a:t>
            </a:r>
          </a:p>
          <a:p>
            <a:pPr marL="380990" indent="-380990">
              <a:lnSpc>
                <a:spcPct val="150000"/>
              </a:lnSpc>
              <a:buClr>
                <a:srgbClr val="C00000"/>
              </a:buClr>
              <a:buFont typeface="Wingdings" panose="05000000000000000000" pitchFamily="2" charset="2"/>
              <a:buChar char="Ø"/>
            </a:pPr>
            <a:r>
              <a:rPr lang="it-IT" b="1" dirty="0"/>
              <a:t>Previsti tagli di 300 ml a decorrere dal 2023.</a:t>
            </a:r>
          </a:p>
          <a:p>
            <a:pPr marL="380990" indent="-380990">
              <a:lnSpc>
                <a:spcPct val="150000"/>
              </a:lnSpc>
              <a:buClr>
                <a:srgbClr val="C00000"/>
              </a:buClr>
              <a:buFont typeface="Wingdings" panose="05000000000000000000" pitchFamily="2" charset="2"/>
              <a:buChar char="Ø"/>
            </a:pPr>
            <a:r>
              <a:rPr lang="it-IT" b="1" dirty="0"/>
              <a:t>Non si conoscono i finanziamenti del fondo a livello pluriennale, ma ci sono le variazioni.</a:t>
            </a:r>
          </a:p>
        </p:txBody>
      </p:sp>
      <p:sp>
        <p:nvSpPr>
          <p:cNvPr id="14" name="CasellaDiTesto 13">
            <a:extLst>
              <a:ext uri="{FF2B5EF4-FFF2-40B4-BE49-F238E27FC236}">
                <a16:creationId xmlns:a16="http://schemas.microsoft.com/office/drawing/2014/main" id="{C7D432AB-8B11-42A2-9507-76527CD02D08}"/>
              </a:ext>
            </a:extLst>
          </p:cNvPr>
          <p:cNvSpPr txBox="1"/>
          <p:nvPr/>
        </p:nvSpPr>
        <p:spPr>
          <a:xfrm>
            <a:off x="1124512" y="2378375"/>
            <a:ext cx="4118337" cy="1477328"/>
          </a:xfrm>
          <a:prstGeom prst="rect">
            <a:avLst/>
          </a:prstGeom>
          <a:noFill/>
          <a:ln>
            <a:solidFill>
              <a:srgbClr val="002060"/>
            </a:solidFill>
          </a:ln>
        </p:spPr>
        <p:txBody>
          <a:bodyPr wrap="square" rtlCol="0">
            <a:spAutoFit/>
          </a:bodyPr>
          <a:lstStyle/>
          <a:p>
            <a:pPr lvl="0"/>
            <a:r>
              <a:rPr lang="it-IT" dirty="0"/>
              <a:t>Per il 2021 sono previsti dal DL 34/2020 (es. art.2 e art.5) più oneri che impattano sul fabbisogno rispetto alla copertura prevista sul pluriennale con necessità di copertura a regime delle spese previste</a:t>
            </a:r>
          </a:p>
        </p:txBody>
      </p:sp>
      <p:pic>
        <p:nvPicPr>
          <p:cNvPr id="13" name="Elemento grafico 12" descr="Dottore">
            <a:extLst>
              <a:ext uri="{FF2B5EF4-FFF2-40B4-BE49-F238E27FC236}">
                <a16:creationId xmlns:a16="http://schemas.microsoft.com/office/drawing/2014/main" id="{D7D10EAC-B97C-4DF1-9A05-3DE9FAEE03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1997" y="817093"/>
            <a:ext cx="405567" cy="405567"/>
          </a:xfrm>
          <a:prstGeom prst="rect">
            <a:avLst/>
          </a:prstGeom>
        </p:spPr>
      </p:pic>
      <p:sp>
        <p:nvSpPr>
          <p:cNvPr id="5" name="Rettangolo 4">
            <a:extLst>
              <a:ext uri="{FF2B5EF4-FFF2-40B4-BE49-F238E27FC236}">
                <a16:creationId xmlns:a16="http://schemas.microsoft.com/office/drawing/2014/main" id="{54AF8536-83EF-484A-90C6-BDF3E5DD2E13}"/>
              </a:ext>
            </a:extLst>
          </p:cNvPr>
          <p:cNvSpPr/>
          <p:nvPr/>
        </p:nvSpPr>
        <p:spPr>
          <a:xfrm>
            <a:off x="1038259" y="4131632"/>
            <a:ext cx="10796392" cy="923330"/>
          </a:xfrm>
          <a:prstGeom prst="rect">
            <a:avLst/>
          </a:prstGeom>
        </p:spPr>
        <p:txBody>
          <a:bodyPr wrap="square">
            <a:spAutoFit/>
          </a:bodyPr>
          <a:lstStyle/>
          <a:p>
            <a:r>
              <a:rPr lang="it-IT" b="1" dirty="0">
                <a:solidFill>
                  <a:srgbClr val="C00000"/>
                </a:solidFill>
                <a:ea typeface="Calibri" panose="020F0502020204030204" pitchFamily="34" charset="0"/>
              </a:rPr>
              <a:t>Le Regioni e Province autonome chiedono maggiore flessibilità nell’uso delle risorse del fabbisogno sanitario nazionale standard, tenuto conto delle diverse modalità organizzative dei servizi sanitari regionali, comunque mantenendo la finalizzazione delle risorse ad assicurare la gestione dell’emergenza sul versante sanitario. </a:t>
            </a:r>
          </a:p>
        </p:txBody>
      </p:sp>
      <p:sp>
        <p:nvSpPr>
          <p:cNvPr id="6" name="CasellaDiTesto 5">
            <a:extLst>
              <a:ext uri="{FF2B5EF4-FFF2-40B4-BE49-F238E27FC236}">
                <a16:creationId xmlns:a16="http://schemas.microsoft.com/office/drawing/2014/main" id="{72A14881-8309-4517-893B-523A6434D33F}"/>
              </a:ext>
            </a:extLst>
          </p:cNvPr>
          <p:cNvSpPr txBox="1"/>
          <p:nvPr/>
        </p:nvSpPr>
        <p:spPr>
          <a:xfrm>
            <a:off x="999128" y="5025841"/>
            <a:ext cx="10470777" cy="1477328"/>
          </a:xfrm>
          <a:prstGeom prst="rect">
            <a:avLst/>
          </a:prstGeom>
          <a:noFill/>
        </p:spPr>
        <p:txBody>
          <a:bodyPr wrap="square" rtlCol="0">
            <a:spAutoFit/>
          </a:bodyPr>
          <a:lstStyle/>
          <a:p>
            <a:r>
              <a:rPr lang="it-IT" b="1" dirty="0"/>
              <a:t>Alcune risorse sono finalizzate a spese che non è stato possibile sostenere rispetto agli effettivi fabbisogni ad esempio:</a:t>
            </a:r>
          </a:p>
          <a:p>
            <a:pPr marL="285750" indent="-285750">
              <a:buFont typeface="Arial" panose="020B0604020202020204" pitchFamily="34" charset="0"/>
              <a:buChar char="•"/>
            </a:pPr>
            <a:r>
              <a:rPr lang="it-IT" b="1" dirty="0"/>
              <a:t>assunzione medici;</a:t>
            </a:r>
          </a:p>
          <a:p>
            <a:pPr marL="285750" indent="-285750">
              <a:buFont typeface="Arial" panose="020B0604020202020204" pitchFamily="34" charset="0"/>
              <a:buChar char="•"/>
            </a:pPr>
            <a:r>
              <a:rPr lang="it-IT" b="1" dirty="0"/>
              <a:t>assistenza familiare solo tramite assunzione infermieri, le risorse non sono utilizzabili per acquisti di servizi che rispondono al medesimo bisogno.</a:t>
            </a:r>
          </a:p>
        </p:txBody>
      </p:sp>
      <p:sp>
        <p:nvSpPr>
          <p:cNvPr id="7" name="Segnaposto numero diapositiva 6">
            <a:extLst>
              <a:ext uri="{FF2B5EF4-FFF2-40B4-BE49-F238E27FC236}">
                <a16:creationId xmlns:a16="http://schemas.microsoft.com/office/drawing/2014/main" id="{6FE2D5C8-58B8-4256-8FDA-5BEADC7CCF67}"/>
              </a:ext>
            </a:extLst>
          </p:cNvPr>
          <p:cNvSpPr>
            <a:spLocks noGrp="1"/>
          </p:cNvSpPr>
          <p:nvPr>
            <p:ph type="sldNum" sz="quarter" idx="12"/>
          </p:nvPr>
        </p:nvSpPr>
        <p:spPr/>
        <p:txBody>
          <a:bodyPr/>
          <a:lstStyle/>
          <a:p>
            <a:fld id="{46FCF927-B6EE-4625-B6B3-8929F10BFBBE}" type="slidenum">
              <a:rPr lang="it-IT" smtClean="0"/>
              <a:t>9</a:t>
            </a:fld>
            <a:endParaRPr lang="it-IT"/>
          </a:p>
        </p:txBody>
      </p:sp>
    </p:spTree>
    <p:extLst>
      <p:ext uri="{BB962C8B-B14F-4D97-AF65-F5344CB8AC3E}">
        <p14:creationId xmlns:p14="http://schemas.microsoft.com/office/powerpoint/2010/main" val="382028183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922</TotalTime>
  <Words>3077</Words>
  <Application>Microsoft Office PowerPoint</Application>
  <PresentationFormat>Widescreen</PresentationFormat>
  <Paragraphs>245</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Helvetica</vt:lpstr>
      <vt:lpstr>Wingdings</vt:lpstr>
      <vt:lpstr>Tema di Office</vt:lpstr>
      <vt:lpstr>AUDIZIONE DELLA CONFERENZA  DELLE REGIONI E DELLE PROVINCE AUTONOME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AUDIZIONE DELLA CONFERENZA  DELLE REGIONI E DELLE PROVINCE AUTONOME</dc:title>
  <dc:creator>Simona Comolli</dc:creator>
  <cp:lastModifiedBy>Simona Comolli</cp:lastModifiedBy>
  <cp:revision>81</cp:revision>
  <dcterms:created xsi:type="dcterms:W3CDTF">2020-11-18T13:26:20Z</dcterms:created>
  <dcterms:modified xsi:type="dcterms:W3CDTF">2020-11-23T08:57:15Z</dcterms:modified>
</cp:coreProperties>
</file>