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8" r:id="rId3"/>
    <p:sldId id="259" r:id="rId4"/>
    <p:sldId id="272" r:id="rId5"/>
    <p:sldId id="273" r:id="rId6"/>
    <p:sldId id="274" r:id="rId7"/>
    <p:sldId id="275" r:id="rId8"/>
    <p:sldId id="276" r:id="rId9"/>
    <p:sldId id="277" r:id="rId10"/>
    <p:sldId id="278" r:id="rId11"/>
    <p:sldId id="260" r:id="rId12"/>
    <p:sldId id="257" r:id="rId13"/>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CC3399"/>
    <a:srgbClr val="FF66CC"/>
    <a:srgbClr val="0033CC"/>
    <a:srgbClr val="00FFFF"/>
    <a:srgbClr val="FF3300"/>
    <a:srgbClr val="006666"/>
    <a:srgbClr val="0066FF"/>
    <a:srgbClr val="0000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7" autoAdjust="0"/>
    <p:restoredTop sz="94434" autoAdjust="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 xmlns:a16="http://schemas.microsoft.com/office/drawing/2014/main" id="{9CEF715F-51D0-4C54-9DB1-7FC5609720F8}"/>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 xmlns:a16="http://schemas.microsoft.com/office/drawing/2014/main" id="{ADB86B91-DF47-4522-81E5-B74518DF68C9}"/>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F33A10D-8B00-4B3E-94B9-AF0163845338}" type="datetimeFigureOut">
              <a:rPr lang="it-IT" smtClean="0"/>
              <a:t>21/06/2021</a:t>
            </a:fld>
            <a:endParaRPr lang="it-IT"/>
          </a:p>
        </p:txBody>
      </p:sp>
      <p:sp>
        <p:nvSpPr>
          <p:cNvPr id="4" name="Segnaposto piè di pagina 3">
            <a:extLst>
              <a:ext uri="{FF2B5EF4-FFF2-40B4-BE49-F238E27FC236}">
                <a16:creationId xmlns="" xmlns:a16="http://schemas.microsoft.com/office/drawing/2014/main" id="{19310DC4-8736-4449-8E4B-B373EB1DC2AE}"/>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 xmlns:a16="http://schemas.microsoft.com/office/drawing/2014/main" id="{EAF42F4B-CE15-4051-A530-CF7E4465985A}"/>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5F102ACF-C1EB-49B0-A42D-CF6EBFCD55DC}" type="slidenum">
              <a:rPr lang="it-IT" smtClean="0"/>
              <a:t>‹N›</a:t>
            </a:fld>
            <a:endParaRPr lang="it-IT"/>
          </a:p>
        </p:txBody>
      </p:sp>
    </p:spTree>
    <p:extLst>
      <p:ext uri="{BB962C8B-B14F-4D97-AF65-F5344CB8AC3E}">
        <p14:creationId xmlns:p14="http://schemas.microsoft.com/office/powerpoint/2010/main" val="3945477354"/>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9F5C972-BED5-4FCA-A774-4CEE09E605AC}" type="datetimeFigureOut">
              <a:rPr lang="it-IT" smtClean="0"/>
              <a:t>21/06/2021</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99120A-41FB-4EFD-B042-2BC1C3E7DDC5}" type="slidenum">
              <a:rPr lang="it-IT" smtClean="0"/>
              <a:t>‹N›</a:t>
            </a:fld>
            <a:endParaRPr lang="it-IT"/>
          </a:p>
        </p:txBody>
      </p:sp>
    </p:spTree>
    <p:extLst>
      <p:ext uri="{BB962C8B-B14F-4D97-AF65-F5344CB8AC3E}">
        <p14:creationId xmlns:p14="http://schemas.microsoft.com/office/powerpoint/2010/main" val="311822761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99120A-41FB-4EFD-B042-2BC1C3E7DDC5}" type="slidenum">
              <a:rPr lang="it-IT" smtClean="0"/>
              <a:t>2</a:t>
            </a:fld>
            <a:endParaRPr lang="it-IT"/>
          </a:p>
        </p:txBody>
      </p:sp>
    </p:spTree>
    <p:extLst>
      <p:ext uri="{BB962C8B-B14F-4D97-AF65-F5344CB8AC3E}">
        <p14:creationId xmlns:p14="http://schemas.microsoft.com/office/powerpoint/2010/main" val="193417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intestazione 3"/>
          <p:cNvSpPr>
            <a:spLocks noGrp="1"/>
          </p:cNvSpPr>
          <p:nvPr>
            <p:ph type="hdr" sz="quarter" idx="10"/>
          </p:nvPr>
        </p:nvSpPr>
        <p:spPr/>
        <p:txBody>
          <a:bodyPr/>
          <a:lstStyle/>
          <a:p>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99120A-41FB-4EFD-B042-2BC1C3E7DDC5}" type="slidenum">
              <a:rPr lang="it-IT" smtClean="0"/>
              <a:t>3</a:t>
            </a:fld>
            <a:endParaRPr lang="it-IT"/>
          </a:p>
        </p:txBody>
      </p:sp>
    </p:spTree>
    <p:extLst>
      <p:ext uri="{BB962C8B-B14F-4D97-AF65-F5344CB8AC3E}">
        <p14:creationId xmlns:p14="http://schemas.microsoft.com/office/powerpoint/2010/main" val="1230900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EB22D04-7498-4C88-84BA-5575044C855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 xmlns:a16="http://schemas.microsoft.com/office/drawing/2014/main" id="{7FFD9C31-FA0D-40BF-92E6-9CC65F60BD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 xmlns:a16="http://schemas.microsoft.com/office/drawing/2014/main" id="{9C141718-5AA3-442C-B37F-A0BC796A8873}"/>
              </a:ext>
            </a:extLst>
          </p:cNvPr>
          <p:cNvSpPr>
            <a:spLocks noGrp="1"/>
          </p:cNvSpPr>
          <p:nvPr>
            <p:ph type="dt" sz="half" idx="10"/>
          </p:nvPr>
        </p:nvSpPr>
        <p:spPr/>
        <p:txBody>
          <a:bodyPr/>
          <a:lstStyle/>
          <a:p>
            <a:fld id="{85BFA2A4-0DE6-4594-A90D-7EC2D0C886AE}" type="datetime1">
              <a:rPr lang="it-IT" smtClean="0"/>
              <a:t>21/06/2021</a:t>
            </a:fld>
            <a:endParaRPr lang="it-IT"/>
          </a:p>
        </p:txBody>
      </p:sp>
      <p:sp>
        <p:nvSpPr>
          <p:cNvPr id="5" name="Segnaposto piè di pagina 4">
            <a:extLst>
              <a:ext uri="{FF2B5EF4-FFF2-40B4-BE49-F238E27FC236}">
                <a16:creationId xmlns="" xmlns:a16="http://schemas.microsoft.com/office/drawing/2014/main" id="{3EAEBF4B-512F-4A06-9D2E-AF953288745B}"/>
              </a:ext>
            </a:extLst>
          </p:cNvPr>
          <p:cNvSpPr>
            <a:spLocks noGrp="1"/>
          </p:cNvSpPr>
          <p:nvPr>
            <p:ph type="ftr" sz="quarter" idx="11"/>
          </p:nvPr>
        </p:nvSpPr>
        <p:spPr/>
        <p:txBody>
          <a:bodyPr/>
          <a:lstStyle/>
          <a:p>
            <a:r>
              <a:rPr lang="it-IT" smtClean="0"/>
              <a:t>contributo ADG Feasr Molise - Massimo Pillarella</a:t>
            </a:r>
            <a:endParaRPr lang="it-IT"/>
          </a:p>
        </p:txBody>
      </p:sp>
      <p:sp>
        <p:nvSpPr>
          <p:cNvPr id="6" name="Segnaposto numero diapositiva 5">
            <a:extLst>
              <a:ext uri="{FF2B5EF4-FFF2-40B4-BE49-F238E27FC236}">
                <a16:creationId xmlns="" xmlns:a16="http://schemas.microsoft.com/office/drawing/2014/main" id="{7E1D9933-1952-45FC-B2AF-7821669D2066}"/>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229842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4269011-B20F-40E1-857E-F3CD14E7357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671126FC-ADD4-450D-A2DB-A497909FC40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C9451AFC-C141-413A-8FFD-7A398DD9638C}"/>
              </a:ext>
            </a:extLst>
          </p:cNvPr>
          <p:cNvSpPr>
            <a:spLocks noGrp="1"/>
          </p:cNvSpPr>
          <p:nvPr>
            <p:ph type="dt" sz="half" idx="10"/>
          </p:nvPr>
        </p:nvSpPr>
        <p:spPr/>
        <p:txBody>
          <a:bodyPr/>
          <a:lstStyle/>
          <a:p>
            <a:fld id="{FF1C3289-AEEC-46C5-9E29-1599FBCD8DE3}" type="datetime1">
              <a:rPr lang="it-IT" smtClean="0"/>
              <a:t>21/06/2021</a:t>
            </a:fld>
            <a:endParaRPr lang="it-IT"/>
          </a:p>
        </p:txBody>
      </p:sp>
      <p:sp>
        <p:nvSpPr>
          <p:cNvPr id="5" name="Segnaposto piè di pagina 4">
            <a:extLst>
              <a:ext uri="{FF2B5EF4-FFF2-40B4-BE49-F238E27FC236}">
                <a16:creationId xmlns="" xmlns:a16="http://schemas.microsoft.com/office/drawing/2014/main" id="{1ED428CE-677D-4AF5-8ED4-79240D0893A1}"/>
              </a:ext>
            </a:extLst>
          </p:cNvPr>
          <p:cNvSpPr>
            <a:spLocks noGrp="1"/>
          </p:cNvSpPr>
          <p:nvPr>
            <p:ph type="ftr" sz="quarter" idx="11"/>
          </p:nvPr>
        </p:nvSpPr>
        <p:spPr/>
        <p:txBody>
          <a:bodyPr/>
          <a:lstStyle/>
          <a:p>
            <a:r>
              <a:rPr lang="it-IT" smtClean="0"/>
              <a:t>contributo ADG Feasr Molise - Massimo Pillarella</a:t>
            </a:r>
            <a:endParaRPr lang="it-IT"/>
          </a:p>
        </p:txBody>
      </p:sp>
      <p:sp>
        <p:nvSpPr>
          <p:cNvPr id="6" name="Segnaposto numero diapositiva 5">
            <a:extLst>
              <a:ext uri="{FF2B5EF4-FFF2-40B4-BE49-F238E27FC236}">
                <a16:creationId xmlns="" xmlns:a16="http://schemas.microsoft.com/office/drawing/2014/main" id="{B59F840C-421F-4C60-9EB9-69F76FE78E51}"/>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1343558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 xmlns:a16="http://schemas.microsoft.com/office/drawing/2014/main" id="{BA62D78C-E693-42FF-935F-5323EEDA6C85}"/>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 xmlns:a16="http://schemas.microsoft.com/office/drawing/2014/main" id="{12A884F5-CA6D-452A-814D-40A486A7124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0C18428D-1C8A-4AE3-8A41-E8B169F03DF5}"/>
              </a:ext>
            </a:extLst>
          </p:cNvPr>
          <p:cNvSpPr>
            <a:spLocks noGrp="1"/>
          </p:cNvSpPr>
          <p:nvPr>
            <p:ph type="dt" sz="half" idx="10"/>
          </p:nvPr>
        </p:nvSpPr>
        <p:spPr/>
        <p:txBody>
          <a:bodyPr/>
          <a:lstStyle/>
          <a:p>
            <a:fld id="{EBF6588F-4CEE-462B-8073-7867905916BB}" type="datetime1">
              <a:rPr lang="it-IT" smtClean="0"/>
              <a:t>21/06/2021</a:t>
            </a:fld>
            <a:endParaRPr lang="it-IT"/>
          </a:p>
        </p:txBody>
      </p:sp>
      <p:sp>
        <p:nvSpPr>
          <p:cNvPr id="5" name="Segnaposto piè di pagina 4">
            <a:extLst>
              <a:ext uri="{FF2B5EF4-FFF2-40B4-BE49-F238E27FC236}">
                <a16:creationId xmlns="" xmlns:a16="http://schemas.microsoft.com/office/drawing/2014/main" id="{519A51DB-9BA9-4C31-BAC1-051DED8E46B5}"/>
              </a:ext>
            </a:extLst>
          </p:cNvPr>
          <p:cNvSpPr>
            <a:spLocks noGrp="1"/>
          </p:cNvSpPr>
          <p:nvPr>
            <p:ph type="ftr" sz="quarter" idx="11"/>
          </p:nvPr>
        </p:nvSpPr>
        <p:spPr/>
        <p:txBody>
          <a:bodyPr/>
          <a:lstStyle/>
          <a:p>
            <a:r>
              <a:rPr lang="it-IT" smtClean="0"/>
              <a:t>contributo ADG Feasr Molise - Massimo Pillarella</a:t>
            </a:r>
            <a:endParaRPr lang="it-IT"/>
          </a:p>
        </p:txBody>
      </p:sp>
      <p:sp>
        <p:nvSpPr>
          <p:cNvPr id="6" name="Segnaposto numero diapositiva 5">
            <a:extLst>
              <a:ext uri="{FF2B5EF4-FFF2-40B4-BE49-F238E27FC236}">
                <a16:creationId xmlns="" xmlns:a16="http://schemas.microsoft.com/office/drawing/2014/main" id="{8AAC2886-80A9-4025-8675-730233A35458}"/>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403879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F90BCE83-3722-47CD-AF67-53416C8238F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9E4B1DF1-26F8-4EE5-B6CA-6CCD026BB53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7DB4B9E0-5763-4B87-8333-8ECA9AE69F13}"/>
              </a:ext>
            </a:extLst>
          </p:cNvPr>
          <p:cNvSpPr>
            <a:spLocks noGrp="1"/>
          </p:cNvSpPr>
          <p:nvPr>
            <p:ph type="dt" sz="half" idx="10"/>
          </p:nvPr>
        </p:nvSpPr>
        <p:spPr/>
        <p:txBody>
          <a:bodyPr/>
          <a:lstStyle/>
          <a:p>
            <a:fld id="{AA799E16-7F45-4967-A791-A49B0C1FAB75}" type="datetime1">
              <a:rPr lang="it-IT" smtClean="0"/>
              <a:t>21/06/2021</a:t>
            </a:fld>
            <a:endParaRPr lang="it-IT"/>
          </a:p>
        </p:txBody>
      </p:sp>
      <p:sp>
        <p:nvSpPr>
          <p:cNvPr id="5" name="Segnaposto piè di pagina 4">
            <a:extLst>
              <a:ext uri="{FF2B5EF4-FFF2-40B4-BE49-F238E27FC236}">
                <a16:creationId xmlns="" xmlns:a16="http://schemas.microsoft.com/office/drawing/2014/main" id="{3BF1C81A-5582-4DDB-BBE4-4D375D043AB1}"/>
              </a:ext>
            </a:extLst>
          </p:cNvPr>
          <p:cNvSpPr>
            <a:spLocks noGrp="1"/>
          </p:cNvSpPr>
          <p:nvPr>
            <p:ph type="ftr" sz="quarter" idx="11"/>
          </p:nvPr>
        </p:nvSpPr>
        <p:spPr/>
        <p:txBody>
          <a:bodyPr/>
          <a:lstStyle/>
          <a:p>
            <a:r>
              <a:rPr lang="it-IT" smtClean="0"/>
              <a:t>contributo ADG Feasr Molise - Massimo Pillarella</a:t>
            </a:r>
            <a:endParaRPr lang="it-IT"/>
          </a:p>
        </p:txBody>
      </p:sp>
      <p:sp>
        <p:nvSpPr>
          <p:cNvPr id="6" name="Segnaposto numero diapositiva 5">
            <a:extLst>
              <a:ext uri="{FF2B5EF4-FFF2-40B4-BE49-F238E27FC236}">
                <a16:creationId xmlns="" xmlns:a16="http://schemas.microsoft.com/office/drawing/2014/main" id="{72F0FACF-B421-44BC-80C4-A7F78CCEF00C}"/>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3329773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735468F-5982-4DDE-B987-2F3C742036C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0CFA785E-C273-400F-B505-A3C689D416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 xmlns:a16="http://schemas.microsoft.com/office/drawing/2014/main" id="{97AD1E94-84BE-4058-8034-B460427562B7}"/>
              </a:ext>
            </a:extLst>
          </p:cNvPr>
          <p:cNvSpPr>
            <a:spLocks noGrp="1"/>
          </p:cNvSpPr>
          <p:nvPr>
            <p:ph type="dt" sz="half" idx="10"/>
          </p:nvPr>
        </p:nvSpPr>
        <p:spPr/>
        <p:txBody>
          <a:bodyPr/>
          <a:lstStyle/>
          <a:p>
            <a:fld id="{4B39D65F-7DA3-4955-8C23-1FC3BA3FA69D}" type="datetime1">
              <a:rPr lang="it-IT" smtClean="0"/>
              <a:t>21/06/2021</a:t>
            </a:fld>
            <a:endParaRPr lang="it-IT"/>
          </a:p>
        </p:txBody>
      </p:sp>
      <p:sp>
        <p:nvSpPr>
          <p:cNvPr id="5" name="Segnaposto piè di pagina 4">
            <a:extLst>
              <a:ext uri="{FF2B5EF4-FFF2-40B4-BE49-F238E27FC236}">
                <a16:creationId xmlns="" xmlns:a16="http://schemas.microsoft.com/office/drawing/2014/main" id="{71872980-ADEB-4D9E-BC57-C38BCFD33FD6}"/>
              </a:ext>
            </a:extLst>
          </p:cNvPr>
          <p:cNvSpPr>
            <a:spLocks noGrp="1"/>
          </p:cNvSpPr>
          <p:nvPr>
            <p:ph type="ftr" sz="quarter" idx="11"/>
          </p:nvPr>
        </p:nvSpPr>
        <p:spPr/>
        <p:txBody>
          <a:bodyPr/>
          <a:lstStyle/>
          <a:p>
            <a:r>
              <a:rPr lang="it-IT" smtClean="0"/>
              <a:t>contributo ADG Feasr Molise - Massimo Pillarella</a:t>
            </a:r>
            <a:endParaRPr lang="it-IT"/>
          </a:p>
        </p:txBody>
      </p:sp>
      <p:sp>
        <p:nvSpPr>
          <p:cNvPr id="6" name="Segnaposto numero diapositiva 5">
            <a:extLst>
              <a:ext uri="{FF2B5EF4-FFF2-40B4-BE49-F238E27FC236}">
                <a16:creationId xmlns="" xmlns:a16="http://schemas.microsoft.com/office/drawing/2014/main" id="{D11D6A2C-FEB8-40E2-9CD2-37243C11CCF9}"/>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194968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D27DA99-0186-4EA7-A3CD-9E7886F209D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68944B35-98A1-40DA-B19E-65B8035A5EB4}"/>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 xmlns:a16="http://schemas.microsoft.com/office/drawing/2014/main" id="{1E7957DE-62CE-4E58-8765-5F590BF6A52B}"/>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 xmlns:a16="http://schemas.microsoft.com/office/drawing/2014/main" id="{BDCAED0D-0260-41F3-8B69-7EC08C2BCDFB}"/>
              </a:ext>
            </a:extLst>
          </p:cNvPr>
          <p:cNvSpPr>
            <a:spLocks noGrp="1"/>
          </p:cNvSpPr>
          <p:nvPr>
            <p:ph type="dt" sz="half" idx="10"/>
          </p:nvPr>
        </p:nvSpPr>
        <p:spPr/>
        <p:txBody>
          <a:bodyPr/>
          <a:lstStyle/>
          <a:p>
            <a:fld id="{A59F5321-5B42-4B3C-A25A-2B82EA2F4A40}" type="datetime1">
              <a:rPr lang="it-IT" smtClean="0"/>
              <a:t>21/06/2021</a:t>
            </a:fld>
            <a:endParaRPr lang="it-IT"/>
          </a:p>
        </p:txBody>
      </p:sp>
      <p:sp>
        <p:nvSpPr>
          <p:cNvPr id="6" name="Segnaposto piè di pagina 5">
            <a:extLst>
              <a:ext uri="{FF2B5EF4-FFF2-40B4-BE49-F238E27FC236}">
                <a16:creationId xmlns="" xmlns:a16="http://schemas.microsoft.com/office/drawing/2014/main" id="{DBDDFF59-2B58-4D94-9DEC-ECFA55A8566A}"/>
              </a:ext>
            </a:extLst>
          </p:cNvPr>
          <p:cNvSpPr>
            <a:spLocks noGrp="1"/>
          </p:cNvSpPr>
          <p:nvPr>
            <p:ph type="ftr" sz="quarter" idx="11"/>
          </p:nvPr>
        </p:nvSpPr>
        <p:spPr/>
        <p:txBody>
          <a:bodyPr/>
          <a:lstStyle/>
          <a:p>
            <a:r>
              <a:rPr lang="it-IT" smtClean="0"/>
              <a:t>contributo ADG Feasr Molise - Massimo Pillarella</a:t>
            </a:r>
            <a:endParaRPr lang="it-IT"/>
          </a:p>
        </p:txBody>
      </p:sp>
      <p:sp>
        <p:nvSpPr>
          <p:cNvPr id="7" name="Segnaposto numero diapositiva 6">
            <a:extLst>
              <a:ext uri="{FF2B5EF4-FFF2-40B4-BE49-F238E27FC236}">
                <a16:creationId xmlns="" xmlns:a16="http://schemas.microsoft.com/office/drawing/2014/main" id="{F5D26A67-5279-462B-B897-9214A1CEFA2D}"/>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241609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039C093-2A20-406A-B725-D426A26724D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49DC80CD-3B39-4399-88DF-3B155C3D2F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 xmlns:a16="http://schemas.microsoft.com/office/drawing/2014/main" id="{29390590-CD53-40D1-9385-D8203593B05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 xmlns:a16="http://schemas.microsoft.com/office/drawing/2014/main" id="{F83E46C7-131E-4BA1-BC5C-1391C0FA61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 xmlns:a16="http://schemas.microsoft.com/office/drawing/2014/main" id="{669DAD3A-C35D-446F-9B9C-563B10157FF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 xmlns:a16="http://schemas.microsoft.com/office/drawing/2014/main" id="{479DA5DD-C17B-4FC6-84B1-EA9CCBF233C7}"/>
              </a:ext>
            </a:extLst>
          </p:cNvPr>
          <p:cNvSpPr>
            <a:spLocks noGrp="1"/>
          </p:cNvSpPr>
          <p:nvPr>
            <p:ph type="dt" sz="half" idx="10"/>
          </p:nvPr>
        </p:nvSpPr>
        <p:spPr/>
        <p:txBody>
          <a:bodyPr/>
          <a:lstStyle/>
          <a:p>
            <a:fld id="{D206F79C-AD56-4318-B99F-1D79F48ECB5C}" type="datetime1">
              <a:rPr lang="it-IT" smtClean="0"/>
              <a:t>21/06/2021</a:t>
            </a:fld>
            <a:endParaRPr lang="it-IT"/>
          </a:p>
        </p:txBody>
      </p:sp>
      <p:sp>
        <p:nvSpPr>
          <p:cNvPr id="8" name="Segnaposto piè di pagina 7">
            <a:extLst>
              <a:ext uri="{FF2B5EF4-FFF2-40B4-BE49-F238E27FC236}">
                <a16:creationId xmlns="" xmlns:a16="http://schemas.microsoft.com/office/drawing/2014/main" id="{1D6E2A4D-7424-49DE-8849-87B94E5AEBC5}"/>
              </a:ext>
            </a:extLst>
          </p:cNvPr>
          <p:cNvSpPr>
            <a:spLocks noGrp="1"/>
          </p:cNvSpPr>
          <p:nvPr>
            <p:ph type="ftr" sz="quarter" idx="11"/>
          </p:nvPr>
        </p:nvSpPr>
        <p:spPr/>
        <p:txBody>
          <a:bodyPr/>
          <a:lstStyle/>
          <a:p>
            <a:r>
              <a:rPr lang="it-IT" smtClean="0"/>
              <a:t>contributo ADG Feasr Molise - Massimo Pillarella</a:t>
            </a:r>
            <a:endParaRPr lang="it-IT"/>
          </a:p>
        </p:txBody>
      </p:sp>
      <p:sp>
        <p:nvSpPr>
          <p:cNvPr id="9" name="Segnaposto numero diapositiva 8">
            <a:extLst>
              <a:ext uri="{FF2B5EF4-FFF2-40B4-BE49-F238E27FC236}">
                <a16:creationId xmlns="" xmlns:a16="http://schemas.microsoft.com/office/drawing/2014/main" id="{C1E8A61F-D306-40CB-B78C-C877C0170833}"/>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176945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E812100-8EE9-44FE-836D-76BDA24E780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 xmlns:a16="http://schemas.microsoft.com/office/drawing/2014/main" id="{37285171-EC8D-4716-9D16-565CFEC45495}"/>
              </a:ext>
            </a:extLst>
          </p:cNvPr>
          <p:cNvSpPr>
            <a:spLocks noGrp="1"/>
          </p:cNvSpPr>
          <p:nvPr>
            <p:ph type="dt" sz="half" idx="10"/>
          </p:nvPr>
        </p:nvSpPr>
        <p:spPr/>
        <p:txBody>
          <a:bodyPr/>
          <a:lstStyle/>
          <a:p>
            <a:fld id="{7E26F8E3-A0AB-4AC9-A822-78F2CC1A8592}" type="datetime1">
              <a:rPr lang="it-IT" smtClean="0"/>
              <a:t>21/06/2021</a:t>
            </a:fld>
            <a:endParaRPr lang="it-IT"/>
          </a:p>
        </p:txBody>
      </p:sp>
      <p:sp>
        <p:nvSpPr>
          <p:cNvPr id="4" name="Segnaposto piè di pagina 3">
            <a:extLst>
              <a:ext uri="{FF2B5EF4-FFF2-40B4-BE49-F238E27FC236}">
                <a16:creationId xmlns="" xmlns:a16="http://schemas.microsoft.com/office/drawing/2014/main" id="{B2D71146-A83F-496E-A501-4F7AAC211CDE}"/>
              </a:ext>
            </a:extLst>
          </p:cNvPr>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a:extLst>
              <a:ext uri="{FF2B5EF4-FFF2-40B4-BE49-F238E27FC236}">
                <a16:creationId xmlns="" xmlns:a16="http://schemas.microsoft.com/office/drawing/2014/main" id="{3BA98362-058F-4FDD-BFA7-2DF1C81C36C0}"/>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142089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 xmlns:a16="http://schemas.microsoft.com/office/drawing/2014/main" id="{09185BDE-8F43-4E6F-9C9C-DC11D5382700}"/>
              </a:ext>
            </a:extLst>
          </p:cNvPr>
          <p:cNvSpPr>
            <a:spLocks noGrp="1"/>
          </p:cNvSpPr>
          <p:nvPr>
            <p:ph type="dt" sz="half" idx="10"/>
          </p:nvPr>
        </p:nvSpPr>
        <p:spPr/>
        <p:txBody>
          <a:bodyPr/>
          <a:lstStyle/>
          <a:p>
            <a:fld id="{27E35335-1845-4718-9296-2775207D93B3}" type="datetime1">
              <a:rPr lang="it-IT" smtClean="0"/>
              <a:t>21/06/2021</a:t>
            </a:fld>
            <a:endParaRPr lang="it-IT"/>
          </a:p>
        </p:txBody>
      </p:sp>
      <p:sp>
        <p:nvSpPr>
          <p:cNvPr id="3" name="Segnaposto piè di pagina 2">
            <a:extLst>
              <a:ext uri="{FF2B5EF4-FFF2-40B4-BE49-F238E27FC236}">
                <a16:creationId xmlns="" xmlns:a16="http://schemas.microsoft.com/office/drawing/2014/main" id="{AA645E2A-24A9-4D7C-B8CE-0FD8BD57B720}"/>
              </a:ext>
            </a:extLst>
          </p:cNvPr>
          <p:cNvSpPr>
            <a:spLocks noGrp="1"/>
          </p:cNvSpPr>
          <p:nvPr>
            <p:ph type="ftr" sz="quarter" idx="11"/>
          </p:nvPr>
        </p:nvSpPr>
        <p:spPr/>
        <p:txBody>
          <a:bodyPr/>
          <a:lstStyle/>
          <a:p>
            <a:r>
              <a:rPr lang="it-IT" smtClean="0"/>
              <a:t>contributo ADG Feasr Molise - Massimo Pillarella</a:t>
            </a:r>
            <a:endParaRPr lang="it-IT"/>
          </a:p>
        </p:txBody>
      </p:sp>
      <p:sp>
        <p:nvSpPr>
          <p:cNvPr id="4" name="Segnaposto numero diapositiva 3">
            <a:extLst>
              <a:ext uri="{FF2B5EF4-FFF2-40B4-BE49-F238E27FC236}">
                <a16:creationId xmlns="" xmlns:a16="http://schemas.microsoft.com/office/drawing/2014/main" id="{D2133CB8-EA52-4ECF-B9B3-67DE1B1FEF36}"/>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304097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4C3E36F7-2FDD-4F11-AE6E-02A5408CFA9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 xmlns:a16="http://schemas.microsoft.com/office/drawing/2014/main" id="{AAD7384D-C145-4EFD-829F-8A95D01FA6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 xmlns:a16="http://schemas.microsoft.com/office/drawing/2014/main" id="{CB96F507-D3F4-4136-919B-BBB0C0BA4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E7A17EB7-4BD5-41AD-9681-90E48637DAE1}"/>
              </a:ext>
            </a:extLst>
          </p:cNvPr>
          <p:cNvSpPr>
            <a:spLocks noGrp="1"/>
          </p:cNvSpPr>
          <p:nvPr>
            <p:ph type="dt" sz="half" idx="10"/>
          </p:nvPr>
        </p:nvSpPr>
        <p:spPr/>
        <p:txBody>
          <a:bodyPr/>
          <a:lstStyle/>
          <a:p>
            <a:fld id="{27205767-F84B-4035-B635-9D9A2CE49A8E}" type="datetime1">
              <a:rPr lang="it-IT" smtClean="0"/>
              <a:t>21/06/2021</a:t>
            </a:fld>
            <a:endParaRPr lang="it-IT"/>
          </a:p>
        </p:txBody>
      </p:sp>
      <p:sp>
        <p:nvSpPr>
          <p:cNvPr id="6" name="Segnaposto piè di pagina 5">
            <a:extLst>
              <a:ext uri="{FF2B5EF4-FFF2-40B4-BE49-F238E27FC236}">
                <a16:creationId xmlns="" xmlns:a16="http://schemas.microsoft.com/office/drawing/2014/main" id="{6778FBCA-BC9B-4465-8461-123B62334513}"/>
              </a:ext>
            </a:extLst>
          </p:cNvPr>
          <p:cNvSpPr>
            <a:spLocks noGrp="1"/>
          </p:cNvSpPr>
          <p:nvPr>
            <p:ph type="ftr" sz="quarter" idx="11"/>
          </p:nvPr>
        </p:nvSpPr>
        <p:spPr/>
        <p:txBody>
          <a:bodyPr/>
          <a:lstStyle/>
          <a:p>
            <a:r>
              <a:rPr lang="it-IT" smtClean="0"/>
              <a:t>contributo ADG Feasr Molise - Massimo Pillarella</a:t>
            </a:r>
            <a:endParaRPr lang="it-IT"/>
          </a:p>
        </p:txBody>
      </p:sp>
      <p:sp>
        <p:nvSpPr>
          <p:cNvPr id="7" name="Segnaposto numero diapositiva 6">
            <a:extLst>
              <a:ext uri="{FF2B5EF4-FFF2-40B4-BE49-F238E27FC236}">
                <a16:creationId xmlns="" xmlns:a16="http://schemas.microsoft.com/office/drawing/2014/main" id="{5F75D6B3-D1B2-49AD-B6F6-A634271407AB}"/>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774040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1E67220-8E03-4EC7-BC89-7A3946C38EE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 xmlns:a16="http://schemas.microsoft.com/office/drawing/2014/main" id="{21447056-548C-4B9E-9F66-B29F3E3DEA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 xmlns:a16="http://schemas.microsoft.com/office/drawing/2014/main" id="{0085D082-D595-47F3-830E-762D97DA4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 xmlns:a16="http://schemas.microsoft.com/office/drawing/2014/main" id="{647EBEB2-B719-4C97-9CF9-5C7DA40A394D}"/>
              </a:ext>
            </a:extLst>
          </p:cNvPr>
          <p:cNvSpPr>
            <a:spLocks noGrp="1"/>
          </p:cNvSpPr>
          <p:nvPr>
            <p:ph type="dt" sz="half" idx="10"/>
          </p:nvPr>
        </p:nvSpPr>
        <p:spPr/>
        <p:txBody>
          <a:bodyPr/>
          <a:lstStyle/>
          <a:p>
            <a:fld id="{2E37CE66-9A65-4909-946E-2068EA1D34BD}" type="datetime1">
              <a:rPr lang="it-IT" smtClean="0"/>
              <a:t>21/06/2021</a:t>
            </a:fld>
            <a:endParaRPr lang="it-IT"/>
          </a:p>
        </p:txBody>
      </p:sp>
      <p:sp>
        <p:nvSpPr>
          <p:cNvPr id="6" name="Segnaposto piè di pagina 5">
            <a:extLst>
              <a:ext uri="{FF2B5EF4-FFF2-40B4-BE49-F238E27FC236}">
                <a16:creationId xmlns="" xmlns:a16="http://schemas.microsoft.com/office/drawing/2014/main" id="{427BD895-117E-4254-880B-AA7968EFD018}"/>
              </a:ext>
            </a:extLst>
          </p:cNvPr>
          <p:cNvSpPr>
            <a:spLocks noGrp="1"/>
          </p:cNvSpPr>
          <p:nvPr>
            <p:ph type="ftr" sz="quarter" idx="11"/>
          </p:nvPr>
        </p:nvSpPr>
        <p:spPr/>
        <p:txBody>
          <a:bodyPr/>
          <a:lstStyle/>
          <a:p>
            <a:r>
              <a:rPr lang="it-IT" smtClean="0"/>
              <a:t>contributo ADG Feasr Molise - Massimo Pillarella</a:t>
            </a:r>
            <a:endParaRPr lang="it-IT"/>
          </a:p>
        </p:txBody>
      </p:sp>
      <p:sp>
        <p:nvSpPr>
          <p:cNvPr id="7" name="Segnaposto numero diapositiva 6">
            <a:extLst>
              <a:ext uri="{FF2B5EF4-FFF2-40B4-BE49-F238E27FC236}">
                <a16:creationId xmlns="" xmlns:a16="http://schemas.microsoft.com/office/drawing/2014/main" id="{337DD909-AA4A-44B4-B265-95B4B7F296A5}"/>
              </a:ext>
            </a:extLst>
          </p:cNvPr>
          <p:cNvSpPr>
            <a:spLocks noGrp="1"/>
          </p:cNvSpPr>
          <p:nvPr>
            <p:ph type="sldNum" sz="quarter" idx="12"/>
          </p:nvPr>
        </p:nvSpPr>
        <p:spPr/>
        <p:txBody>
          <a:bodyPr/>
          <a:lstStyle/>
          <a:p>
            <a:fld id="{CFB15541-E1C5-4A66-8219-4228102F28C8}" type="slidenum">
              <a:rPr lang="it-IT" smtClean="0"/>
              <a:t>‹N›</a:t>
            </a:fld>
            <a:endParaRPr lang="it-IT"/>
          </a:p>
        </p:txBody>
      </p:sp>
    </p:spTree>
    <p:extLst>
      <p:ext uri="{BB962C8B-B14F-4D97-AF65-F5344CB8AC3E}">
        <p14:creationId xmlns:p14="http://schemas.microsoft.com/office/powerpoint/2010/main" val="1735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 xmlns:a16="http://schemas.microsoft.com/office/drawing/2014/main" id="{BB6B8899-5506-4E23-A944-7F3236E8F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 xmlns:a16="http://schemas.microsoft.com/office/drawing/2014/main" id="{C5076265-D3A4-4AD5-AC09-F225577D1B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 xmlns:a16="http://schemas.microsoft.com/office/drawing/2014/main" id="{5B7CB379-437F-4818-8BD4-A8417CCE2B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E07CC0-588F-4F17-909F-BEFC7AEA89A4}" type="datetime1">
              <a:rPr lang="it-IT" smtClean="0"/>
              <a:t>21/06/2021</a:t>
            </a:fld>
            <a:endParaRPr lang="it-IT"/>
          </a:p>
        </p:txBody>
      </p:sp>
      <p:sp>
        <p:nvSpPr>
          <p:cNvPr id="5" name="Segnaposto piè di pagina 4">
            <a:extLst>
              <a:ext uri="{FF2B5EF4-FFF2-40B4-BE49-F238E27FC236}">
                <a16:creationId xmlns="" xmlns:a16="http://schemas.microsoft.com/office/drawing/2014/main" id="{9C45E81B-2967-4413-B7C5-97B3E58B80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contributo ADG Feasr Molise - Massimo Pillarella</a:t>
            </a:r>
            <a:endParaRPr lang="it-IT"/>
          </a:p>
        </p:txBody>
      </p:sp>
      <p:sp>
        <p:nvSpPr>
          <p:cNvPr id="6" name="Segnaposto numero diapositiva 5">
            <a:extLst>
              <a:ext uri="{FF2B5EF4-FFF2-40B4-BE49-F238E27FC236}">
                <a16:creationId xmlns="" xmlns:a16="http://schemas.microsoft.com/office/drawing/2014/main" id="{17BFBC25-0DBD-49AF-992F-D2963B2F27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15541-E1C5-4A66-8219-4228102F28C8}" type="slidenum">
              <a:rPr lang="it-IT" smtClean="0"/>
              <a:t>‹N›</a:t>
            </a:fld>
            <a:endParaRPr lang="it-IT"/>
          </a:p>
        </p:txBody>
      </p:sp>
    </p:spTree>
    <p:extLst>
      <p:ext uri="{BB962C8B-B14F-4D97-AF65-F5344CB8AC3E}">
        <p14:creationId xmlns:p14="http://schemas.microsoft.com/office/powerpoint/2010/main" val="3937755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8FB022B-81C2-4691-98A3-C94975651D0F}"/>
              </a:ext>
            </a:extLst>
          </p:cNvPr>
          <p:cNvSpPr>
            <a:spLocks noGrp="1"/>
          </p:cNvSpPr>
          <p:nvPr>
            <p:ph type="ctrTitle"/>
          </p:nvPr>
        </p:nvSpPr>
        <p:spPr>
          <a:xfrm>
            <a:off x="1470994" y="1802305"/>
            <a:ext cx="9121361" cy="3289368"/>
          </a:xfrm>
        </p:spPr>
        <p:txBody>
          <a:bodyPr>
            <a:normAutofit fontScale="90000"/>
          </a:bodyPr>
          <a:lstStyle/>
          <a:p>
            <a:pPr>
              <a:lnSpc>
                <a:spcPct val="115000"/>
              </a:lnSpc>
              <a:spcAft>
                <a:spcPts val="1000"/>
              </a:spcAft>
            </a:pP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t/>
            </a:r>
            <a:br>
              <a:rPr lang="it-IT" sz="1800" b="1" cap="small" dirty="0">
                <a:effectLst/>
                <a:latin typeface="Georgia" panose="02040502050405020303" pitchFamily="18" charset="0"/>
                <a:ea typeface="Calibri" panose="020F0502020204030204" pitchFamily="34" charset="0"/>
                <a:cs typeface="Times New Roman" panose="02020603050405020304" pitchFamily="18" charset="0"/>
              </a:rPr>
            </a:br>
            <a:r>
              <a:rPr lang="it-IT" sz="2200" b="1" dirty="0">
                <a:solidFill>
                  <a:srgbClr val="F68A4C"/>
                </a:solidFill>
                <a:effectLst/>
                <a:latin typeface="Trebuchet MS" panose="020B0603020202020204" pitchFamily="34" charset="0"/>
                <a:ea typeface="Trebuchet MS" panose="020B0603020202020204" pitchFamily="34" charset="0"/>
                <a:cs typeface="Trebuchet MS" panose="020B0603020202020204" pitchFamily="34" charset="0"/>
              </a:rPr>
              <a:t>Progetto </a:t>
            </a:r>
            <a:r>
              <a:rPr lang="it-IT" sz="2200" dirty="0">
                <a:solidFill>
                  <a:srgbClr val="1F497D"/>
                </a:solidFill>
                <a:effectLst/>
                <a:latin typeface="Cambria" panose="02040503050406030204" pitchFamily="18" charset="0"/>
                <a:ea typeface="Calibri" panose="020F0502020204030204" pitchFamily="34" charset="0"/>
                <a:cs typeface="Times New Roman" panose="02020603050405020304" pitchFamily="18" charset="0"/>
              </a:rPr>
              <a:t>#madebycitizen4cohesion</a:t>
            </a:r>
            <a:br>
              <a:rPr lang="it-IT" sz="2200" dirty="0">
                <a:solidFill>
                  <a:srgbClr val="1F497D"/>
                </a:solidFill>
                <a:effectLst/>
                <a:latin typeface="Cambria" panose="02040503050406030204" pitchFamily="18" charset="0"/>
                <a:ea typeface="Calibri" panose="020F0502020204030204" pitchFamily="34" charset="0"/>
                <a:cs typeface="Times New Roman" panose="02020603050405020304" pitchFamily="18" charset="0"/>
              </a:rPr>
            </a:br>
            <a:r>
              <a:rPr lang="it-IT" sz="1800" dirty="0">
                <a:solidFill>
                  <a:srgbClr val="1F497D"/>
                </a:solidFill>
                <a:effectLst/>
                <a:latin typeface="Cambria" panose="02040503050406030204" pitchFamily="18" charset="0"/>
                <a:ea typeface="Calibri" panose="020F0502020204030204" pitchFamily="34" charset="0"/>
                <a:cs typeface="Times New Roman" panose="02020603050405020304" pitchFamily="18" charset="0"/>
              </a:rPr>
              <a:t/>
            </a:r>
            <a:br>
              <a:rPr lang="it-IT" sz="1800" dirty="0">
                <a:solidFill>
                  <a:srgbClr val="1F497D"/>
                </a:solidFill>
                <a:effectLst/>
                <a:latin typeface="Cambria" panose="02040503050406030204" pitchFamily="18" charset="0"/>
                <a:ea typeface="Calibri" panose="020F0502020204030204" pitchFamily="34" charset="0"/>
                <a:cs typeface="Times New Roman" panose="02020603050405020304" pitchFamily="18" charset="0"/>
              </a:rPr>
            </a:br>
            <a:r>
              <a:rPr lang="it-IT" sz="2200" b="1" cap="small" dirty="0">
                <a:effectLst/>
                <a:latin typeface="Georgia" panose="02040502050405020303" pitchFamily="18" charset="0"/>
                <a:ea typeface="Calibri" panose="020F0502020204030204" pitchFamily="34" charset="0"/>
                <a:cs typeface="Times New Roman" panose="02020603050405020304" pitchFamily="18" charset="0"/>
              </a:rPr>
              <a:t>Dialogo strutturato</a:t>
            </a:r>
            <a:r>
              <a:rPr lang="it-IT" sz="2200" dirty="0">
                <a:effectLst/>
                <a:latin typeface="Calibri" panose="020F0502020204030204" pitchFamily="34" charset="0"/>
                <a:ea typeface="Calibri" panose="020F0502020204030204" pitchFamily="34" charset="0"/>
                <a:cs typeface="Times New Roman" panose="02020603050405020304" pitchFamily="18" charset="0"/>
              </a:rPr>
              <a:t/>
            </a:r>
            <a:br>
              <a:rPr lang="it-IT" sz="2200" dirty="0">
                <a:effectLst/>
                <a:latin typeface="Calibri" panose="020F0502020204030204" pitchFamily="34" charset="0"/>
                <a:ea typeface="Calibri" panose="020F0502020204030204" pitchFamily="34" charset="0"/>
                <a:cs typeface="Times New Roman" panose="02020603050405020304" pitchFamily="18" charset="0"/>
              </a:rPr>
            </a:br>
            <a:r>
              <a:rPr lang="it-IT" sz="2200" i="1" dirty="0">
                <a:effectLst/>
                <a:latin typeface="Georgia" panose="02040502050405020303" pitchFamily="18" charset="0"/>
                <a:ea typeface="Calibri" panose="020F0502020204030204" pitchFamily="34" charset="0"/>
                <a:cs typeface="Times New Roman" panose="02020603050405020304" pitchFamily="18" charset="0"/>
              </a:rPr>
              <a:t>Videoconferenza</a:t>
            </a:r>
            <a:r>
              <a:rPr lang="it-IT" sz="2200" dirty="0">
                <a:effectLst/>
                <a:latin typeface="Calibri" panose="020F0502020204030204" pitchFamily="34" charset="0"/>
                <a:ea typeface="Calibri" panose="020F0502020204030204" pitchFamily="34" charset="0"/>
                <a:cs typeface="Times New Roman" panose="02020603050405020304" pitchFamily="18" charset="0"/>
              </a:rPr>
              <a:t/>
            </a:r>
            <a:br>
              <a:rPr lang="it-IT" sz="2200" dirty="0">
                <a:effectLst/>
                <a:latin typeface="Calibri" panose="020F0502020204030204" pitchFamily="34" charset="0"/>
                <a:ea typeface="Calibri" panose="020F0502020204030204" pitchFamily="34" charset="0"/>
                <a:cs typeface="Times New Roman" panose="02020603050405020304" pitchFamily="18" charset="0"/>
              </a:rPr>
            </a:br>
            <a:r>
              <a:rPr lang="it-IT" sz="1800" dirty="0">
                <a:effectLst/>
                <a:latin typeface="Georgia" panose="02040502050405020303" pitchFamily="18" charset="0"/>
                <a:ea typeface="Calibri" panose="020F0502020204030204" pitchFamily="34" charset="0"/>
                <a:cs typeface="Times New Roman" panose="02020603050405020304" pitchFamily="18" charset="0"/>
              </a:rPr>
              <a:t> </a:t>
            </a:r>
            <a:r>
              <a:rPr lang="it-IT" sz="1800" dirty="0">
                <a:effectLst/>
                <a:latin typeface="Calibri" panose="020F0502020204030204" pitchFamily="34" charset="0"/>
                <a:ea typeface="Calibri" panose="020F0502020204030204" pitchFamily="34" charset="0"/>
                <a:cs typeface="Times New Roman" panose="02020603050405020304" pitchFamily="18" charset="0"/>
              </a:rPr>
              <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r>
              <a:rPr lang="it-IT" sz="4000" b="1" dirty="0">
                <a:solidFill>
                  <a:srgbClr val="002060"/>
                </a:solidFill>
                <a:latin typeface="Georgia" panose="02040502050405020303" pitchFamily="18" charset="0"/>
                <a:cs typeface="Times New Roman" panose="02020603050405020304" pitchFamily="18" charset="0"/>
              </a:rPr>
              <a:t>Parchi e Aree protette</a:t>
            </a:r>
            <a:r>
              <a:rPr lang="it-IT" sz="2700" dirty="0">
                <a:effectLst/>
                <a:latin typeface="Calibri" panose="020F0502020204030204" pitchFamily="34" charset="0"/>
                <a:ea typeface="Calibri" panose="020F0502020204030204" pitchFamily="34" charset="0"/>
                <a:cs typeface="Times New Roman" panose="02020603050405020304" pitchFamily="18" charset="0"/>
              </a:rPr>
              <a:t/>
            </a:r>
            <a:br>
              <a:rPr lang="it-IT" sz="2700" dirty="0">
                <a:effectLst/>
                <a:latin typeface="Calibri" panose="020F0502020204030204" pitchFamily="34" charset="0"/>
                <a:ea typeface="Calibri" panose="020F0502020204030204" pitchFamily="34" charset="0"/>
                <a:cs typeface="Times New Roman" panose="02020603050405020304" pitchFamily="18" charset="0"/>
              </a:rPr>
            </a:br>
            <a:r>
              <a:rPr lang="it-IT" sz="2700" dirty="0">
                <a:effectLst/>
                <a:latin typeface="Calibri" panose="020F0502020204030204" pitchFamily="34" charset="0"/>
                <a:ea typeface="Calibri" panose="020F0502020204030204" pitchFamily="34" charset="0"/>
                <a:cs typeface="Times New Roman" panose="02020603050405020304" pitchFamily="18" charset="0"/>
              </a:rPr>
              <a:t/>
            </a:r>
            <a:br>
              <a:rPr lang="it-IT" sz="2700" dirty="0">
                <a:effectLst/>
                <a:latin typeface="Calibri" panose="020F0502020204030204" pitchFamily="34" charset="0"/>
                <a:ea typeface="Calibri" panose="020F0502020204030204" pitchFamily="34" charset="0"/>
                <a:cs typeface="Times New Roman" panose="02020603050405020304" pitchFamily="18" charset="0"/>
              </a:rPr>
            </a:br>
            <a:r>
              <a:rPr lang="it-IT" sz="2200" dirty="0">
                <a:effectLst/>
                <a:latin typeface="Georgia" panose="02040502050405020303" pitchFamily="18" charset="0"/>
                <a:ea typeface="Calibri" panose="020F0502020204030204" pitchFamily="34" charset="0"/>
                <a:cs typeface="Times New Roman" panose="02020603050405020304" pitchFamily="18" charset="0"/>
              </a:rPr>
              <a:t>21 giugno</a:t>
            </a:r>
            <a:r>
              <a:rPr lang="it-IT" sz="22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 </a:t>
            </a:r>
            <a:r>
              <a:rPr lang="it-IT" sz="2200" dirty="0">
                <a:effectLst/>
                <a:latin typeface="Georgia" panose="02040502050405020303" pitchFamily="18" charset="0"/>
                <a:ea typeface="Calibri" panose="020F0502020204030204" pitchFamily="34" charset="0"/>
                <a:cs typeface="Times New Roman" panose="02020603050405020304" pitchFamily="18" charset="0"/>
              </a:rPr>
              <a:t>2021, ore 16.30 – 18.30</a:t>
            </a:r>
            <a:endParaRPr lang="it-IT" sz="2200" dirty="0"/>
          </a:p>
        </p:txBody>
      </p:sp>
      <p:sp>
        <p:nvSpPr>
          <p:cNvPr id="3" name="Sottotitolo 2">
            <a:extLst>
              <a:ext uri="{FF2B5EF4-FFF2-40B4-BE49-F238E27FC236}">
                <a16:creationId xmlns="" xmlns:a16="http://schemas.microsoft.com/office/drawing/2014/main" id="{06C29C4A-9760-4EF7-A27B-5DAB117D8C1A}"/>
              </a:ext>
            </a:extLst>
          </p:cNvPr>
          <p:cNvSpPr>
            <a:spLocks noGrp="1"/>
          </p:cNvSpPr>
          <p:nvPr>
            <p:ph type="subTitle" idx="1"/>
          </p:nvPr>
        </p:nvSpPr>
        <p:spPr>
          <a:xfrm>
            <a:off x="1295401" y="5897217"/>
            <a:ext cx="9372600" cy="789322"/>
          </a:xfrm>
        </p:spPr>
        <p:txBody>
          <a:bodyPr/>
          <a:lstStyle/>
          <a:p>
            <a:pPr marL="12700">
              <a:lnSpc>
                <a:spcPct val="100000"/>
              </a:lnSpc>
              <a:spcBef>
                <a:spcPts val="0"/>
              </a:spcBef>
            </a:pPr>
            <a:r>
              <a:rPr lang="en-GB" sz="105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Grant agreement </a:t>
            </a:r>
            <a:r>
              <a:rPr lang="en-GB" sz="1050" dirty="0">
                <a:effectLst/>
                <a:latin typeface="Calibri" panose="020F0502020204030204" pitchFamily="34" charset="0"/>
                <a:ea typeface="Georgia" panose="02040502050405020303" pitchFamily="18" charset="0"/>
                <a:cs typeface="Georgia" panose="02040502050405020303" pitchFamily="18" charset="0"/>
              </a:rPr>
              <a:t>2020CE16BAT135 - #madebycitizen4cohesion</a:t>
            </a:r>
            <a:endParaRPr lang="it-IT" sz="1050" dirty="0">
              <a:effectLst/>
              <a:latin typeface="Georgia" panose="02040502050405020303" pitchFamily="18" charset="0"/>
              <a:ea typeface="Georgia" panose="02040502050405020303" pitchFamily="18" charset="0"/>
              <a:cs typeface="Georgia" panose="02040502050405020303" pitchFamily="18" charset="0"/>
            </a:endParaRPr>
          </a:p>
          <a:p>
            <a:pPr marL="12700">
              <a:lnSpc>
                <a:spcPct val="100000"/>
              </a:lnSpc>
              <a:spcBef>
                <a:spcPts val="0"/>
              </a:spcBef>
            </a:pPr>
            <a:r>
              <a:rPr lang="en-GB" sz="105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Call for proposals reference </a:t>
            </a:r>
            <a:r>
              <a:rPr lang="en-GB" sz="90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number</a:t>
            </a:r>
            <a:r>
              <a:rPr lang="en-GB" sz="1050" dirty="0">
                <a:effectLst/>
                <a:latin typeface="Calibri" panose="020F0502020204030204" pitchFamily="34" charset="0"/>
                <a:ea typeface="Georgia" panose="02040502050405020303" pitchFamily="18" charset="0"/>
                <a:cs typeface="Georgia" panose="02040502050405020303" pitchFamily="18" charset="0"/>
              </a:rPr>
              <a:t>: 2020CE16BAT012</a:t>
            </a:r>
            <a:endParaRPr lang="it-IT" sz="1050" dirty="0">
              <a:effectLst/>
              <a:latin typeface="Georgia" panose="02040502050405020303" pitchFamily="18" charset="0"/>
              <a:ea typeface="Georgia" panose="02040502050405020303" pitchFamily="18" charset="0"/>
              <a:cs typeface="Georgia" panose="02040502050405020303" pitchFamily="18" charset="0"/>
            </a:endParaRPr>
          </a:p>
          <a:p>
            <a:pPr marL="12700">
              <a:lnSpc>
                <a:spcPct val="100000"/>
              </a:lnSpc>
              <a:spcBef>
                <a:spcPts val="0"/>
              </a:spcBef>
            </a:pPr>
            <a:r>
              <a:rPr lang="en-GB" sz="105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Source of financing</a:t>
            </a:r>
            <a:r>
              <a:rPr lang="en-GB" sz="1050" dirty="0">
                <a:effectLst/>
                <a:latin typeface="Calibri" panose="020F0502020204030204" pitchFamily="34" charset="0"/>
                <a:ea typeface="Georgia" panose="02040502050405020303" pitchFamily="18" charset="0"/>
                <a:cs typeface="Georgia" panose="02040502050405020303" pitchFamily="18" charset="0"/>
              </a:rPr>
              <a:t>: European Commission - Directorate-General for Regional and Urban Policy (DG Regio)</a:t>
            </a:r>
            <a:endParaRPr lang="it-IT" sz="1050" dirty="0">
              <a:effectLst/>
              <a:latin typeface="Georgia" panose="02040502050405020303" pitchFamily="18" charset="0"/>
              <a:ea typeface="Georgia" panose="02040502050405020303" pitchFamily="18" charset="0"/>
              <a:cs typeface="Georgia" panose="02040502050405020303" pitchFamily="18" charset="0"/>
            </a:endParaRPr>
          </a:p>
          <a:p>
            <a:endParaRPr lang="it-IT" dirty="0"/>
          </a:p>
        </p:txBody>
      </p:sp>
      <p:pic>
        <p:nvPicPr>
          <p:cNvPr id="2051" name="image1.jpeg">
            <a:extLst>
              <a:ext uri="{FF2B5EF4-FFF2-40B4-BE49-F238E27FC236}">
                <a16:creationId xmlns="" xmlns:a16="http://schemas.microsoft.com/office/drawing/2014/main" id="{FD7D45A2-7D11-4A14-9806-84D6583E64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0050" y="353736"/>
            <a:ext cx="877888" cy="11207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2.jpeg">
            <a:extLst>
              <a:ext uri="{FF2B5EF4-FFF2-40B4-BE49-F238E27FC236}">
                <a16:creationId xmlns="" xmlns:a16="http://schemas.microsoft.com/office/drawing/2014/main" id="{37D4B044-DAA5-4989-B32F-4D2DDD59CA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07487" y="406744"/>
            <a:ext cx="1560513" cy="9779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3.jpeg">
            <a:extLst>
              <a:ext uri="{FF2B5EF4-FFF2-40B4-BE49-F238E27FC236}">
                <a16:creationId xmlns="" xmlns:a16="http://schemas.microsoft.com/office/drawing/2014/main" id="{226FD046-DE67-4966-A81E-983345AFB1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9900" y="361604"/>
            <a:ext cx="1463675" cy="10731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 xmlns:a16="http://schemas.microsoft.com/office/drawing/2014/main" id="{A7C9A3AA-F988-4442-80A6-09972A12AFF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7" name="Rectangle 5">
            <a:extLst>
              <a:ext uri="{FF2B5EF4-FFF2-40B4-BE49-F238E27FC236}">
                <a16:creationId xmlns="" xmlns:a16="http://schemas.microsoft.com/office/drawing/2014/main" id="{998C13C4-4B40-4017-BD3C-5760B08A64F5}"/>
              </a:ext>
            </a:extLst>
          </p:cNvPr>
          <p:cNvSpPr>
            <a:spLocks noChangeArrowheads="1"/>
          </p:cNvSpPr>
          <p:nvPr/>
        </p:nvSpPr>
        <p:spPr bwMode="auto">
          <a:xfrm>
            <a:off x="0" y="44394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 name="CasellaDiTesto 3">
            <a:extLst>
              <a:ext uri="{FF2B5EF4-FFF2-40B4-BE49-F238E27FC236}">
                <a16:creationId xmlns="" xmlns:a16="http://schemas.microsoft.com/office/drawing/2014/main" id="{B1236DDC-5B2E-43D7-B580-46DB733EE2C1}"/>
              </a:ext>
            </a:extLst>
          </p:cNvPr>
          <p:cNvSpPr txBox="1"/>
          <p:nvPr/>
        </p:nvSpPr>
        <p:spPr>
          <a:xfrm>
            <a:off x="7248939" y="5313452"/>
            <a:ext cx="3511826" cy="523220"/>
          </a:xfrm>
          <a:prstGeom prst="rect">
            <a:avLst/>
          </a:prstGeom>
          <a:noFill/>
        </p:spPr>
        <p:txBody>
          <a:bodyPr wrap="square" rtlCol="0">
            <a:spAutoFit/>
          </a:bodyPr>
          <a:lstStyle/>
          <a:p>
            <a:pPr algn="ctr"/>
            <a:r>
              <a:rPr lang="it-IT" dirty="0"/>
              <a:t> </a:t>
            </a:r>
            <a:r>
              <a:rPr lang="it-IT" sz="2800" i="1" dirty="0" smtClean="0"/>
              <a:t>[</a:t>
            </a:r>
            <a:r>
              <a:rPr lang="it-IT" sz="2800" dirty="0">
                <a:solidFill>
                  <a:srgbClr val="0033CC"/>
                </a:solidFill>
              </a:rPr>
              <a:t>Massimo </a:t>
            </a:r>
            <a:r>
              <a:rPr lang="it-IT" sz="2800" dirty="0" smtClean="0">
                <a:solidFill>
                  <a:srgbClr val="0033CC"/>
                </a:solidFill>
              </a:rPr>
              <a:t>Pillarella</a:t>
            </a:r>
            <a:r>
              <a:rPr lang="it-IT" sz="2800" i="1" dirty="0" smtClean="0"/>
              <a:t>]</a:t>
            </a:r>
            <a:endParaRPr lang="it-IT" sz="2800" i="1" dirty="0"/>
          </a:p>
        </p:txBody>
      </p:sp>
      <p:sp>
        <p:nvSpPr>
          <p:cNvPr id="5" name="Segnaposto piè di pagina 4"/>
          <p:cNvSpPr>
            <a:spLocks noGrp="1"/>
          </p:cNvSpPr>
          <p:nvPr>
            <p:ph type="ftr" sz="quarter" idx="11"/>
          </p:nvPr>
        </p:nvSpPr>
        <p:spPr/>
        <p:txBody>
          <a:bodyPr/>
          <a:lstStyle/>
          <a:p>
            <a:r>
              <a:rPr lang="it-IT" smtClean="0"/>
              <a:t>contributo ADG Feasr Molise - Massimo Pillarella</a:t>
            </a:r>
            <a:endParaRPr lang="it-IT" dirty="0"/>
          </a:p>
        </p:txBody>
      </p:sp>
      <p:sp>
        <p:nvSpPr>
          <p:cNvPr id="8" name="Segnaposto numero diapositiva 7"/>
          <p:cNvSpPr>
            <a:spLocks noGrp="1"/>
          </p:cNvSpPr>
          <p:nvPr>
            <p:ph type="sldNum" sz="quarter" idx="12"/>
          </p:nvPr>
        </p:nvSpPr>
        <p:spPr/>
        <p:txBody>
          <a:bodyPr/>
          <a:lstStyle/>
          <a:p>
            <a:fld id="{CFB15541-E1C5-4A66-8219-4228102F28C8}" type="slidenum">
              <a:rPr lang="it-IT" smtClean="0"/>
              <a:t>1</a:t>
            </a:fld>
            <a:endParaRPr lang="it-IT"/>
          </a:p>
        </p:txBody>
      </p:sp>
    </p:spTree>
    <p:extLst>
      <p:ext uri="{BB962C8B-B14F-4D97-AF65-F5344CB8AC3E}">
        <p14:creationId xmlns:p14="http://schemas.microsoft.com/office/powerpoint/2010/main" val="3574888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a:xfrm>
            <a:off x="838200" y="365126"/>
            <a:ext cx="10515600" cy="958708"/>
          </a:xfrm>
        </p:spPr>
        <p:txBody>
          <a:bodyPr/>
          <a:lstStyle/>
          <a:p>
            <a:r>
              <a:rPr lang="it-IT" dirty="0" smtClean="0">
                <a:solidFill>
                  <a:srgbClr val="00CC99"/>
                </a:solidFill>
                <a:ea typeface="Yu Gothic Medium" panose="020B0500000000000000" pitchFamily="34" charset="-128"/>
              </a:rPr>
              <a:t>Avanzamento del FEASR 2023-27</a:t>
            </a:r>
            <a:endParaRPr lang="it-IT"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a:xfrm>
            <a:off x="838200" y="1323834"/>
            <a:ext cx="10515600" cy="4853129"/>
          </a:xfrm>
        </p:spPr>
        <p:txBody>
          <a:bodyPr>
            <a:normAutofit fontScale="55000" lnSpcReduction="20000"/>
          </a:bodyPr>
          <a:lstStyle/>
          <a:p>
            <a:pPr algn="just"/>
            <a:r>
              <a:rPr lang="it-IT" sz="3300" dirty="0">
                <a:latin typeface="+mj-lt"/>
              </a:rPr>
              <a:t>Con l’approvazione del regolamento (UE) 2020/2220 del Parlamento Europeo e del Consiglio del 23 dicembre 2020, sono state approvate le disposizioni transitorie relative al </a:t>
            </a:r>
            <a:r>
              <a:rPr lang="it-IT" sz="3300" dirty="0" smtClean="0">
                <a:latin typeface="+mj-lt"/>
              </a:rPr>
              <a:t>FEASR </a:t>
            </a:r>
            <a:r>
              <a:rPr lang="it-IT" sz="3300" dirty="0">
                <a:latin typeface="+mj-lt"/>
              </a:rPr>
              <a:t>che estende i PSR agli anni 2021 e 2022 e ne definisce la programmazione delle risorse destinate, compreso fondi aggiuntivi 2021-2022 per lo sviluppo rurale derivanti dall’ “EU </a:t>
            </a:r>
            <a:r>
              <a:rPr lang="it-IT" sz="3300" dirty="0" err="1">
                <a:latin typeface="+mj-lt"/>
              </a:rPr>
              <a:t>Next</a:t>
            </a:r>
            <a:r>
              <a:rPr lang="it-IT" sz="3300" dirty="0">
                <a:latin typeface="+mj-lt"/>
              </a:rPr>
              <a:t> Generation”.</a:t>
            </a:r>
          </a:p>
          <a:p>
            <a:pPr algn="just"/>
            <a:r>
              <a:rPr lang="it-IT" sz="3300" dirty="0">
                <a:latin typeface="+mj-lt"/>
              </a:rPr>
              <a:t>La nuova dotazione </a:t>
            </a:r>
            <a:r>
              <a:rPr lang="it-IT" sz="3300" dirty="0" smtClean="0">
                <a:latin typeface="+mj-lt"/>
              </a:rPr>
              <a:t>deve </a:t>
            </a:r>
            <a:r>
              <a:rPr lang="it-IT" sz="3300" dirty="0">
                <a:latin typeface="+mj-lt"/>
              </a:rPr>
              <a:t>comunque assicurare che almeno il 30 % sia destinato </a:t>
            </a:r>
            <a:r>
              <a:rPr lang="it-IT" sz="3300" dirty="0" smtClean="0">
                <a:latin typeface="+mj-lt"/>
              </a:rPr>
              <a:t>alle misure </a:t>
            </a:r>
            <a:r>
              <a:rPr lang="it-IT" sz="3300" dirty="0">
                <a:latin typeface="+mj-lt"/>
              </a:rPr>
              <a:t>in materia di clima ed ambiente (reg.1305/13 artt. 17 (investimenti non produttivi), 21, 28, 29, 30, 31, 32 e 34</a:t>
            </a:r>
            <a:r>
              <a:rPr lang="it-IT" sz="3300" dirty="0" smtClean="0">
                <a:latin typeface="+mj-lt"/>
              </a:rPr>
              <a:t>). quali </a:t>
            </a:r>
            <a:r>
              <a:rPr lang="it-IT" sz="3300" dirty="0">
                <a:latin typeface="+mj-lt"/>
              </a:rPr>
              <a:t>Indennità Natura 2000 e indennità connesse alla direttiva quadro </a:t>
            </a:r>
            <a:r>
              <a:rPr lang="it-IT" sz="3300" dirty="0" smtClean="0">
                <a:latin typeface="+mj-lt"/>
              </a:rPr>
              <a:t>sull'acqua, servizi </a:t>
            </a:r>
            <a:r>
              <a:rPr lang="it-IT" sz="3300" dirty="0" err="1">
                <a:latin typeface="+mj-lt"/>
              </a:rPr>
              <a:t>silvo</a:t>
            </a:r>
            <a:r>
              <a:rPr lang="it-IT" sz="3300" dirty="0">
                <a:latin typeface="+mj-lt"/>
              </a:rPr>
              <a:t>-ambientali e climatici </a:t>
            </a:r>
            <a:r>
              <a:rPr lang="it-IT" sz="3300" dirty="0" smtClean="0">
                <a:latin typeface="+mj-lt"/>
              </a:rPr>
              <a:t>a salvaguardia </a:t>
            </a:r>
            <a:r>
              <a:rPr lang="it-IT" sz="3300" dirty="0">
                <a:latin typeface="+mj-lt"/>
              </a:rPr>
              <a:t>delle foreste</a:t>
            </a:r>
          </a:p>
          <a:p>
            <a:pPr algn="just">
              <a:buFont typeface="Wingdings" panose="05000000000000000000" pitchFamily="2" charset="2"/>
              <a:buChar char="§"/>
            </a:pPr>
            <a:r>
              <a:rPr lang="it-IT" sz="3300" dirty="0" smtClean="0">
                <a:latin typeface="+mj-lt"/>
                <a:ea typeface="Yu Gothic Medium" panose="020B0500000000000000" pitchFamily="34" charset="-128"/>
              </a:rPr>
              <a:t>Il 17 giugno si è chiusa la trattativa per il riparto delle risorse FEASR nel biennio di transizione di accompagnamento 2021-22 </a:t>
            </a:r>
          </a:p>
          <a:p>
            <a:pPr algn="just">
              <a:buFont typeface="Wingdings" panose="05000000000000000000" pitchFamily="2" charset="2"/>
              <a:buChar char="§"/>
            </a:pPr>
            <a:r>
              <a:rPr lang="it-IT" sz="3300" dirty="0" smtClean="0">
                <a:latin typeface="+mj-lt"/>
                <a:ea typeface="Yu Gothic Medium" panose="020B0500000000000000" pitchFamily="34" charset="-128"/>
              </a:rPr>
              <a:t>Le indicazioni emerse negli incontri per la visione a lungo termine per le zone rurali hanno dato primi spunti</a:t>
            </a:r>
          </a:p>
          <a:p>
            <a:pPr algn="just">
              <a:buFont typeface="Wingdings" panose="05000000000000000000" pitchFamily="2" charset="2"/>
              <a:buChar char="§"/>
            </a:pPr>
            <a:r>
              <a:rPr lang="it-IT" sz="3300" dirty="0" smtClean="0">
                <a:latin typeface="+mj-lt"/>
                <a:ea typeface="Yu Gothic Medium" panose="020B0500000000000000" pitchFamily="34" charset="-128"/>
              </a:rPr>
              <a:t>Le indicazioni dei partenariati e portatori di interesse negli incontri di costruzione dei parco Matese </a:t>
            </a:r>
          </a:p>
          <a:p>
            <a:pPr algn="just">
              <a:buFont typeface="Wingdings" panose="05000000000000000000" pitchFamily="2" charset="2"/>
              <a:buChar char="§"/>
            </a:pPr>
            <a:r>
              <a:rPr lang="it-IT" sz="3300" dirty="0" smtClean="0">
                <a:latin typeface="+mj-lt"/>
                <a:ea typeface="Yu Gothic Medium" panose="020B0500000000000000" pitchFamily="34" charset="-128"/>
              </a:rPr>
              <a:t>Non più </a:t>
            </a:r>
            <a:r>
              <a:rPr lang="it-IT" sz="3300" dirty="0" err="1" smtClean="0">
                <a:latin typeface="+mj-lt"/>
                <a:ea typeface="Yu Gothic Medium" panose="020B0500000000000000" pitchFamily="34" charset="-128"/>
              </a:rPr>
              <a:t>AdG</a:t>
            </a:r>
            <a:r>
              <a:rPr lang="it-IT" sz="3300" dirty="0" smtClean="0">
                <a:latin typeface="+mj-lt"/>
                <a:ea typeface="Yu Gothic Medium" panose="020B0500000000000000" pitchFamily="34" charset="-128"/>
              </a:rPr>
              <a:t> regionali, ma riferimento unico nazionale (riferimento esperienze luci ed ombre del FEAMP)</a:t>
            </a:r>
          </a:p>
          <a:p>
            <a:pPr algn="just">
              <a:buFont typeface="Wingdings" panose="05000000000000000000" pitchFamily="2" charset="2"/>
              <a:buChar char="§"/>
            </a:pPr>
            <a:r>
              <a:rPr lang="it-IT" sz="3300" dirty="0" smtClean="0">
                <a:latin typeface="+mj-lt"/>
                <a:ea typeface="Yu Gothic Medium" panose="020B0500000000000000" pitchFamily="34" charset="-128"/>
              </a:rPr>
              <a:t>In corso di definizione </a:t>
            </a:r>
          </a:p>
          <a:p>
            <a:pPr lvl="1" algn="just">
              <a:buFont typeface="Wingdings" panose="05000000000000000000" pitchFamily="2" charset="2"/>
              <a:buChar char="§"/>
            </a:pPr>
            <a:r>
              <a:rPr lang="it-IT" sz="2500" dirty="0" smtClean="0">
                <a:latin typeface="+mj-lt"/>
                <a:ea typeface="Yu Gothic Medium" panose="020B0500000000000000" pitchFamily="34" charset="-128"/>
              </a:rPr>
              <a:t>Strategia di Intervento nazionale</a:t>
            </a:r>
          </a:p>
          <a:p>
            <a:pPr lvl="1" algn="just">
              <a:buFont typeface="Wingdings" panose="05000000000000000000" pitchFamily="2" charset="2"/>
              <a:buChar char="§"/>
            </a:pPr>
            <a:r>
              <a:rPr lang="it-IT" sz="2500" dirty="0" smtClean="0">
                <a:latin typeface="+mj-lt"/>
                <a:ea typeface="Yu Gothic Medium" panose="020B0500000000000000" pitchFamily="34" charset="-128"/>
              </a:rPr>
              <a:t>Target finali</a:t>
            </a:r>
          </a:p>
          <a:p>
            <a:pPr lvl="1" algn="just">
              <a:buFont typeface="Wingdings" panose="05000000000000000000" pitchFamily="2" charset="2"/>
              <a:buChar char="§"/>
            </a:pPr>
            <a:r>
              <a:rPr lang="it-IT" sz="2500" dirty="0" smtClean="0">
                <a:latin typeface="+mj-lt"/>
                <a:ea typeface="Yu Gothic Medium" panose="020B0500000000000000" pitchFamily="34" charset="-128"/>
              </a:rPr>
              <a:t>Quadro delle necessità territoriali</a:t>
            </a:r>
          </a:p>
          <a:p>
            <a:pPr lvl="1" algn="just">
              <a:buFont typeface="Wingdings" panose="05000000000000000000" pitchFamily="2" charset="2"/>
              <a:buChar char="§"/>
            </a:pPr>
            <a:r>
              <a:rPr lang="it-IT" sz="2500" dirty="0" smtClean="0">
                <a:latin typeface="+mj-lt"/>
                <a:ea typeface="Yu Gothic Medium" panose="020B0500000000000000" pitchFamily="34" charset="-128"/>
              </a:rPr>
              <a:t>Focus specifico su questi temi dei parchi e delle aree protette</a:t>
            </a:r>
          </a:p>
          <a:p>
            <a:pPr lvl="1" algn="just">
              <a:buFont typeface="Wingdings" panose="05000000000000000000" pitchFamily="2" charset="2"/>
              <a:buChar char="§"/>
            </a:pPr>
            <a:r>
              <a:rPr lang="it-IT" sz="2500" dirty="0" smtClean="0">
                <a:latin typeface="+mj-lt"/>
                <a:ea typeface="Yu Gothic Medium" panose="020B0500000000000000" pitchFamily="34" charset="-128"/>
              </a:rPr>
              <a:t>L’importanza del dialogo sempre aperto</a:t>
            </a:r>
          </a:p>
          <a:p>
            <a:pPr algn="just">
              <a:buFont typeface="Wingdings" panose="05000000000000000000" pitchFamily="2" charset="2"/>
              <a:buChar char="§"/>
            </a:pPr>
            <a:endParaRPr lang="it-IT" dirty="0" smtClean="0">
              <a:latin typeface="Yu Gothic Medium" panose="020B0500000000000000" pitchFamily="34" charset="-128"/>
              <a:ea typeface="Yu Gothic Medium" panose="020B0500000000000000" pitchFamily="34" charset="-128"/>
            </a:endParaRPr>
          </a:p>
          <a:p>
            <a:endParaRPr lang="it-IT" dirty="0"/>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10</a:t>
            </a:fld>
            <a:endParaRPr lang="it-IT"/>
          </a:p>
        </p:txBody>
      </p:sp>
    </p:spTree>
    <p:extLst>
      <p:ext uri="{BB962C8B-B14F-4D97-AF65-F5344CB8AC3E}">
        <p14:creationId xmlns:p14="http://schemas.microsoft.com/office/powerpoint/2010/main" val="2707836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rPr>
              <a:t>Cose da mirare con il programma operativo</a:t>
            </a:r>
            <a:endParaRPr lang="it-IT" dirty="0">
              <a:solidFill>
                <a:srgbClr val="00CC99"/>
              </a:solidFill>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Autofit/>
          </a:bodyPr>
          <a:lstStyle/>
          <a:p>
            <a:pPr algn="just">
              <a:buFont typeface="Wingdings" panose="05000000000000000000" pitchFamily="2" charset="2"/>
              <a:buChar char="§"/>
            </a:pPr>
            <a:r>
              <a:rPr lang="it-IT" sz="1600" dirty="0">
                <a:latin typeface="+mj-lt"/>
              </a:rPr>
              <a:t>STELLA POLARE </a:t>
            </a:r>
            <a:r>
              <a:rPr lang="it-IT" sz="1600" dirty="0" smtClean="0">
                <a:latin typeface="+mj-lt"/>
              </a:rPr>
              <a:t>- riferimento continuo PAC Green Deal e alla </a:t>
            </a:r>
            <a:r>
              <a:rPr lang="it-IT" sz="1600" dirty="0">
                <a:latin typeface="+mj-lt"/>
              </a:rPr>
              <a:t>Comunicazione COM(2020) 846 </a:t>
            </a:r>
            <a:r>
              <a:rPr lang="it-IT" sz="1600" dirty="0" err="1">
                <a:latin typeface="+mj-lt"/>
              </a:rPr>
              <a:t>final</a:t>
            </a:r>
            <a:r>
              <a:rPr lang="it-IT" sz="1600" dirty="0">
                <a:latin typeface="+mj-lt"/>
              </a:rPr>
              <a:t> del 18.12.2020 </a:t>
            </a:r>
            <a:r>
              <a:rPr lang="it-IT" sz="1600" dirty="0" smtClean="0">
                <a:latin typeface="+mj-lt"/>
              </a:rPr>
              <a:t>che ha </a:t>
            </a:r>
            <a:r>
              <a:rPr lang="it-IT" sz="1600" dirty="0">
                <a:latin typeface="+mj-lt"/>
              </a:rPr>
              <a:t>fornito Raccomandazioni agli Stati membri circa l’elaborazione dei relativi piani strategici della politica agricola comune</a:t>
            </a:r>
            <a:endParaRPr lang="it-IT" sz="1600" dirty="0" smtClean="0">
              <a:latin typeface="+mj-lt"/>
            </a:endParaRPr>
          </a:p>
          <a:p>
            <a:pPr>
              <a:buFont typeface="Wingdings" panose="05000000000000000000" pitchFamily="2" charset="2"/>
              <a:buChar char="§"/>
            </a:pPr>
            <a:r>
              <a:rPr lang="it-IT" sz="1600" dirty="0" smtClean="0">
                <a:latin typeface="+mj-lt"/>
              </a:rPr>
              <a:t>focus mirati su parchi ed aree protette</a:t>
            </a:r>
          </a:p>
          <a:p>
            <a:pPr>
              <a:buFont typeface="Wingdings" panose="05000000000000000000" pitchFamily="2" charset="2"/>
              <a:buChar char="§"/>
            </a:pPr>
            <a:r>
              <a:rPr lang="it-IT" sz="1600" dirty="0" smtClean="0">
                <a:latin typeface="+mj-lt"/>
              </a:rPr>
              <a:t>affinare gli effetti e gli strascichi della pandemia</a:t>
            </a:r>
          </a:p>
          <a:p>
            <a:pPr>
              <a:buFont typeface="Wingdings" panose="05000000000000000000" pitchFamily="2" charset="2"/>
              <a:buChar char="§"/>
            </a:pPr>
            <a:r>
              <a:rPr lang="it-IT" sz="1600" dirty="0" smtClean="0">
                <a:latin typeface="+mj-lt"/>
              </a:rPr>
              <a:t>orientare il ruolo dei Gruppi di Azione Locale come cerniera con parchi ed aree protette</a:t>
            </a:r>
          </a:p>
          <a:p>
            <a:pPr>
              <a:buFont typeface="Wingdings" panose="05000000000000000000" pitchFamily="2" charset="2"/>
              <a:buChar char="§"/>
            </a:pPr>
            <a:r>
              <a:rPr lang="it-IT" sz="1600" dirty="0" smtClean="0">
                <a:latin typeface="+mj-lt"/>
              </a:rPr>
              <a:t>calibrare i criteri di selezione, con formule green premianti, anche superando limiti minimi delle concentrazioni e degli obiettivi tematici e strategici</a:t>
            </a:r>
          </a:p>
          <a:p>
            <a:pPr>
              <a:buFont typeface="Wingdings" panose="05000000000000000000" pitchFamily="2" charset="2"/>
              <a:buChar char="§"/>
            </a:pPr>
            <a:r>
              <a:rPr lang="it-IT" sz="1600" dirty="0">
                <a:latin typeface="+mj-lt"/>
              </a:rPr>
              <a:t>a</a:t>
            </a:r>
            <a:r>
              <a:rPr lang="it-IT" sz="1600" dirty="0" smtClean="0">
                <a:latin typeface="+mj-lt"/>
              </a:rPr>
              <a:t>nticipare innovazioni normative e procedurali, in ambito ambientale, collegate al Decreto Semplificazione n. 77/21</a:t>
            </a:r>
          </a:p>
          <a:p>
            <a:pPr>
              <a:buFont typeface="Wingdings" panose="05000000000000000000" pitchFamily="2" charset="2"/>
              <a:buChar char="§"/>
            </a:pPr>
            <a:r>
              <a:rPr lang="it-IT" sz="1600" dirty="0">
                <a:latin typeface="+mj-lt"/>
              </a:rPr>
              <a:t>a</a:t>
            </a:r>
            <a:r>
              <a:rPr lang="it-IT" sz="1600" dirty="0" smtClean="0">
                <a:latin typeface="+mj-lt"/>
              </a:rPr>
              <a:t>nticipare visione STRATEGICA complessiva e diffusa su aree protette e parchi </a:t>
            </a:r>
            <a:endParaRPr lang="it-IT" sz="1600" dirty="0" smtClean="0">
              <a:latin typeface="+mj-lt"/>
            </a:endParaRPr>
          </a:p>
          <a:p>
            <a:pPr algn="just">
              <a:buFont typeface="Wingdings" panose="05000000000000000000" pitchFamily="2" charset="2"/>
              <a:buChar char="§"/>
            </a:pPr>
            <a:r>
              <a:rPr lang="it-IT" sz="1600" dirty="0" smtClean="0">
                <a:latin typeface="+mj-lt"/>
              </a:rPr>
              <a:t>tra </a:t>
            </a:r>
            <a:r>
              <a:rPr lang="it-IT" sz="1600" dirty="0">
                <a:latin typeface="+mj-lt"/>
              </a:rPr>
              <a:t>programmare e realizzare le attività esiste una grande differenza che passa per un capitale umano che deve scegliere tali aree quali luoghi di vita e di lavoro. Questa la sfida più </a:t>
            </a:r>
            <a:r>
              <a:rPr lang="it-IT" sz="1600" dirty="0" smtClean="0">
                <a:latin typeface="+mj-lt"/>
              </a:rPr>
              <a:t>grande, </a:t>
            </a:r>
            <a:r>
              <a:rPr lang="it-IT" sz="1600" dirty="0">
                <a:latin typeface="+mj-lt"/>
              </a:rPr>
              <a:t>come attivare tale capitale, come passare dalle soluzioni progettuali alla realizzazione di idee </a:t>
            </a:r>
            <a:r>
              <a:rPr lang="it-IT" sz="1600" dirty="0" smtClean="0">
                <a:latin typeface="+mj-lt"/>
              </a:rPr>
              <a:t>reali</a:t>
            </a:r>
            <a:r>
              <a:rPr lang="it-IT" sz="1600" dirty="0">
                <a:latin typeface="+mj-lt"/>
              </a:rPr>
              <a:t>. </a:t>
            </a:r>
            <a:r>
              <a:rPr lang="it-IT" sz="1600" dirty="0" smtClean="0">
                <a:latin typeface="+mj-lt"/>
              </a:rPr>
              <a:t>Tali </a:t>
            </a:r>
            <a:r>
              <a:rPr lang="it-IT" sz="1600" dirty="0">
                <a:latin typeface="+mj-lt"/>
              </a:rPr>
              <a:t>aree ed i relativi strumenti devono essere una grande opportunità soprattutto nel creare condizioni attrattive per un capitale umano che sappia cogliere le opportunità innescando un cambiamento culturale radicale passando dal concetto del dovuto a quello della responsabilità ed imprenditorialità coniugando interesse privato con beneficio </a:t>
            </a:r>
            <a:r>
              <a:rPr lang="it-IT" sz="1600" dirty="0" smtClean="0">
                <a:latin typeface="+mj-lt"/>
              </a:rPr>
              <a:t>collettivo.</a:t>
            </a:r>
            <a:endParaRPr lang="it-IT" sz="1600" dirty="0" smtClean="0">
              <a:latin typeface="+mj-lt"/>
            </a:endParaRPr>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11</a:t>
            </a:fld>
            <a:endParaRPr lang="it-IT"/>
          </a:p>
        </p:txBody>
      </p:sp>
    </p:spTree>
    <p:extLst>
      <p:ext uri="{BB962C8B-B14F-4D97-AF65-F5344CB8AC3E}">
        <p14:creationId xmlns:p14="http://schemas.microsoft.com/office/powerpoint/2010/main" val="305961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8FB022B-81C2-4691-98A3-C94975651D0F}"/>
              </a:ext>
            </a:extLst>
          </p:cNvPr>
          <p:cNvSpPr>
            <a:spLocks noGrp="1"/>
          </p:cNvSpPr>
          <p:nvPr>
            <p:ph type="ctrTitle"/>
          </p:nvPr>
        </p:nvSpPr>
        <p:spPr>
          <a:xfrm>
            <a:off x="238539" y="2968487"/>
            <a:ext cx="11688418" cy="1351712"/>
          </a:xfrm>
        </p:spPr>
        <p:txBody>
          <a:bodyPr>
            <a:normAutofit/>
          </a:bodyPr>
          <a:lstStyle/>
          <a:p>
            <a:r>
              <a:rPr lang="it-IT" sz="5400" b="1" dirty="0">
                <a:solidFill>
                  <a:srgbClr val="F68A4C"/>
                </a:solidFill>
                <a:effectLst/>
                <a:latin typeface="Trebuchet MS" panose="020B0603020202020204" pitchFamily="34" charset="0"/>
                <a:ea typeface="Trebuchet MS" panose="020B0603020202020204" pitchFamily="34" charset="0"/>
                <a:cs typeface="Trebuchet MS" panose="020B0603020202020204" pitchFamily="34" charset="0"/>
              </a:rPr>
              <a:t>Progetto </a:t>
            </a:r>
            <a:r>
              <a:rPr lang="it-IT" sz="5400" dirty="0">
                <a:solidFill>
                  <a:srgbClr val="1F497D"/>
                </a:solidFill>
                <a:effectLst/>
                <a:latin typeface="Cambria" panose="02040503050406030204" pitchFamily="18" charset="0"/>
                <a:ea typeface="Calibri" panose="020F0502020204030204" pitchFamily="34" charset="0"/>
                <a:cs typeface="Times New Roman" panose="02020603050405020304" pitchFamily="18" charset="0"/>
              </a:rPr>
              <a:t>#madebycitizen4cohesion</a:t>
            </a:r>
            <a:endParaRPr lang="it-IT" sz="5400" dirty="0"/>
          </a:p>
        </p:txBody>
      </p:sp>
      <p:sp>
        <p:nvSpPr>
          <p:cNvPr id="3" name="Sottotitolo 2">
            <a:extLst>
              <a:ext uri="{FF2B5EF4-FFF2-40B4-BE49-F238E27FC236}">
                <a16:creationId xmlns="" xmlns:a16="http://schemas.microsoft.com/office/drawing/2014/main" id="{06C29C4A-9760-4EF7-A27B-5DAB117D8C1A}"/>
              </a:ext>
            </a:extLst>
          </p:cNvPr>
          <p:cNvSpPr>
            <a:spLocks noGrp="1"/>
          </p:cNvSpPr>
          <p:nvPr>
            <p:ph type="subTitle" idx="1"/>
          </p:nvPr>
        </p:nvSpPr>
        <p:spPr>
          <a:xfrm>
            <a:off x="1295401" y="5854696"/>
            <a:ext cx="9372600" cy="831849"/>
          </a:xfrm>
        </p:spPr>
        <p:txBody>
          <a:bodyPr/>
          <a:lstStyle/>
          <a:p>
            <a:pPr marL="12700">
              <a:lnSpc>
                <a:spcPct val="100000"/>
              </a:lnSpc>
              <a:spcBef>
                <a:spcPts val="0"/>
              </a:spcBef>
            </a:pPr>
            <a:endParaRPr lang="en-GB" sz="1050" dirty="0">
              <a:solidFill>
                <a:srgbClr val="0070C0"/>
              </a:solidFill>
              <a:effectLst/>
              <a:latin typeface="Calibri" panose="020F0502020204030204" pitchFamily="34" charset="0"/>
              <a:ea typeface="Georgia" panose="02040502050405020303" pitchFamily="18" charset="0"/>
              <a:cs typeface="Georgia" panose="02040502050405020303" pitchFamily="18" charset="0"/>
            </a:endParaRPr>
          </a:p>
          <a:p>
            <a:pPr marL="12700">
              <a:lnSpc>
                <a:spcPct val="100000"/>
              </a:lnSpc>
              <a:spcBef>
                <a:spcPts val="0"/>
              </a:spcBef>
            </a:pPr>
            <a:r>
              <a:rPr lang="en-GB" sz="105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Grant agreement </a:t>
            </a:r>
            <a:r>
              <a:rPr lang="en-GB" sz="1050" dirty="0">
                <a:effectLst/>
                <a:latin typeface="Calibri" panose="020F0502020204030204" pitchFamily="34" charset="0"/>
                <a:ea typeface="Georgia" panose="02040502050405020303" pitchFamily="18" charset="0"/>
                <a:cs typeface="Georgia" panose="02040502050405020303" pitchFamily="18" charset="0"/>
              </a:rPr>
              <a:t>2020CE16BAT135 - #madebycitizen4cohesion</a:t>
            </a:r>
            <a:endParaRPr lang="it-IT" sz="1050" dirty="0">
              <a:effectLst/>
              <a:latin typeface="Georgia" panose="02040502050405020303" pitchFamily="18" charset="0"/>
              <a:ea typeface="Georgia" panose="02040502050405020303" pitchFamily="18" charset="0"/>
              <a:cs typeface="Georgia" panose="02040502050405020303" pitchFamily="18" charset="0"/>
            </a:endParaRPr>
          </a:p>
          <a:p>
            <a:pPr marL="12700">
              <a:lnSpc>
                <a:spcPct val="100000"/>
              </a:lnSpc>
              <a:spcBef>
                <a:spcPts val="0"/>
              </a:spcBef>
            </a:pPr>
            <a:r>
              <a:rPr lang="en-GB" sz="105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Call for proposals reference </a:t>
            </a:r>
            <a:r>
              <a:rPr lang="en-GB" sz="90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number</a:t>
            </a:r>
            <a:r>
              <a:rPr lang="en-GB" sz="1050" dirty="0">
                <a:effectLst/>
                <a:latin typeface="Calibri" panose="020F0502020204030204" pitchFamily="34" charset="0"/>
                <a:ea typeface="Georgia" panose="02040502050405020303" pitchFamily="18" charset="0"/>
                <a:cs typeface="Georgia" panose="02040502050405020303" pitchFamily="18" charset="0"/>
              </a:rPr>
              <a:t>: 2020CE16BAT012</a:t>
            </a:r>
            <a:endParaRPr lang="it-IT" sz="1050" dirty="0">
              <a:effectLst/>
              <a:latin typeface="Georgia" panose="02040502050405020303" pitchFamily="18" charset="0"/>
              <a:ea typeface="Georgia" panose="02040502050405020303" pitchFamily="18" charset="0"/>
              <a:cs typeface="Georgia" panose="02040502050405020303" pitchFamily="18" charset="0"/>
            </a:endParaRPr>
          </a:p>
          <a:p>
            <a:pPr marL="12700">
              <a:lnSpc>
                <a:spcPct val="100000"/>
              </a:lnSpc>
              <a:spcBef>
                <a:spcPts val="0"/>
              </a:spcBef>
            </a:pPr>
            <a:r>
              <a:rPr lang="en-GB" sz="1050" dirty="0">
                <a:solidFill>
                  <a:srgbClr val="0070C0"/>
                </a:solidFill>
                <a:effectLst/>
                <a:latin typeface="Calibri" panose="020F0502020204030204" pitchFamily="34" charset="0"/>
                <a:ea typeface="Georgia" panose="02040502050405020303" pitchFamily="18" charset="0"/>
                <a:cs typeface="Georgia" panose="02040502050405020303" pitchFamily="18" charset="0"/>
              </a:rPr>
              <a:t>Source of financing</a:t>
            </a:r>
            <a:r>
              <a:rPr lang="en-GB" sz="1050" dirty="0">
                <a:effectLst/>
                <a:latin typeface="Calibri" panose="020F0502020204030204" pitchFamily="34" charset="0"/>
                <a:ea typeface="Georgia" panose="02040502050405020303" pitchFamily="18" charset="0"/>
                <a:cs typeface="Georgia" panose="02040502050405020303" pitchFamily="18" charset="0"/>
              </a:rPr>
              <a:t>: European Commission - Directorate-General for Regional and Urban Policy (DG Regio)</a:t>
            </a:r>
            <a:endParaRPr lang="it-IT" sz="1050" dirty="0">
              <a:effectLst/>
              <a:latin typeface="Georgia" panose="02040502050405020303" pitchFamily="18" charset="0"/>
              <a:ea typeface="Georgia" panose="02040502050405020303" pitchFamily="18" charset="0"/>
              <a:cs typeface="Georgia" panose="02040502050405020303" pitchFamily="18" charset="0"/>
            </a:endParaRPr>
          </a:p>
          <a:p>
            <a:endParaRPr lang="it-IT" dirty="0"/>
          </a:p>
        </p:txBody>
      </p:sp>
      <p:pic>
        <p:nvPicPr>
          <p:cNvPr id="2051" name="image1.jpeg">
            <a:extLst>
              <a:ext uri="{FF2B5EF4-FFF2-40B4-BE49-F238E27FC236}">
                <a16:creationId xmlns="" xmlns:a16="http://schemas.microsoft.com/office/drawing/2014/main" id="{FD7D45A2-7D11-4A14-9806-84D6583E64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0050" y="1122362"/>
            <a:ext cx="877888" cy="11207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2.jpeg">
            <a:extLst>
              <a:ext uri="{FF2B5EF4-FFF2-40B4-BE49-F238E27FC236}">
                <a16:creationId xmlns="" xmlns:a16="http://schemas.microsoft.com/office/drawing/2014/main" id="{37D4B044-DAA5-4989-B32F-4D2DDD59CA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07487" y="1122362"/>
            <a:ext cx="1560513" cy="9779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3.jpeg">
            <a:extLst>
              <a:ext uri="{FF2B5EF4-FFF2-40B4-BE49-F238E27FC236}">
                <a16:creationId xmlns="" xmlns:a16="http://schemas.microsoft.com/office/drawing/2014/main" id="{226FD046-DE67-4966-A81E-983345AFB1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9900" y="1122362"/>
            <a:ext cx="1463675" cy="10731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 xmlns:a16="http://schemas.microsoft.com/office/drawing/2014/main" id="{A7C9A3AA-F988-4442-80A6-09972A12AFFC}"/>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7" name="Rectangle 5">
            <a:extLst>
              <a:ext uri="{FF2B5EF4-FFF2-40B4-BE49-F238E27FC236}">
                <a16:creationId xmlns="" xmlns:a16="http://schemas.microsoft.com/office/drawing/2014/main" id="{998C13C4-4B40-4017-BD3C-5760B08A64F5}"/>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12</a:t>
            </a:fld>
            <a:endParaRPr lang="it-IT"/>
          </a:p>
        </p:txBody>
      </p:sp>
    </p:spTree>
    <p:extLst>
      <p:ext uri="{BB962C8B-B14F-4D97-AF65-F5344CB8AC3E}">
        <p14:creationId xmlns:p14="http://schemas.microsoft.com/office/powerpoint/2010/main" val="319398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ea typeface="Yu Gothic Medium" panose="020B0500000000000000" pitchFamily="34" charset="-128"/>
              </a:rPr>
              <a:t>I </a:t>
            </a:r>
            <a:r>
              <a:rPr lang="it-IT" b="1" dirty="0" smtClean="0">
                <a:solidFill>
                  <a:srgbClr val="00CC99"/>
                </a:solidFill>
                <a:ea typeface="Yu Gothic Medium" panose="020B0500000000000000" pitchFamily="34" charset="-128"/>
              </a:rPr>
              <a:t>parchi</a:t>
            </a:r>
            <a:r>
              <a:rPr lang="it-IT" dirty="0" smtClean="0">
                <a:solidFill>
                  <a:srgbClr val="00CC99"/>
                </a:solidFill>
                <a:ea typeface="Yu Gothic Medium" panose="020B0500000000000000" pitchFamily="34" charset="-128"/>
              </a:rPr>
              <a:t> in Molise </a:t>
            </a:r>
            <a:r>
              <a:rPr lang="it-IT" sz="3200" dirty="0" smtClean="0">
                <a:solidFill>
                  <a:srgbClr val="00CC99"/>
                </a:solidFill>
                <a:ea typeface="Yu Gothic Medium" panose="020B0500000000000000" pitchFamily="34" charset="-128"/>
              </a:rPr>
              <a:t>(</a:t>
            </a:r>
            <a:r>
              <a:rPr lang="it-IT" sz="3200" i="1" dirty="0" smtClean="0">
                <a:solidFill>
                  <a:srgbClr val="00CC99"/>
                </a:solidFill>
                <a:ea typeface="Yu Gothic Medium" panose="020B0500000000000000" pitchFamily="34" charset="-128"/>
              </a:rPr>
              <a:t>vecchi e nuovi</a:t>
            </a:r>
            <a:r>
              <a:rPr lang="it-IT" sz="3200" dirty="0" smtClean="0">
                <a:solidFill>
                  <a:srgbClr val="00CC99"/>
                </a:solidFill>
                <a:ea typeface="Yu Gothic Medium" panose="020B0500000000000000" pitchFamily="34" charset="-128"/>
              </a:rPr>
              <a:t>)</a:t>
            </a:r>
            <a:endParaRPr lang="it-IT" sz="3200"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lstStyle/>
          <a:p>
            <a:pPr marL="514350" indent="-514350" algn="just">
              <a:buFont typeface="+mj-lt"/>
              <a:buAutoNum type="arabicPeriod"/>
            </a:pPr>
            <a:r>
              <a:rPr lang="it-IT" dirty="0" smtClean="0">
                <a:latin typeface="+mj-lt"/>
                <a:ea typeface="Yu Gothic Medium" panose="020B0500000000000000" pitchFamily="34" charset="-128"/>
              </a:rPr>
              <a:t>quello </a:t>
            </a:r>
            <a:r>
              <a:rPr lang="it-IT" b="1" dirty="0" smtClean="0">
                <a:latin typeface="+mj-lt"/>
                <a:ea typeface="Yu Gothic Medium" panose="020B0500000000000000" pitchFamily="34" charset="-128"/>
              </a:rPr>
              <a:t>maturato e consolidato </a:t>
            </a:r>
            <a:r>
              <a:rPr lang="it-IT" dirty="0" smtClean="0">
                <a:latin typeface="+mj-lt"/>
                <a:ea typeface="Yu Gothic Medium" panose="020B0500000000000000" pitchFamily="34" charset="-128"/>
              </a:rPr>
              <a:t>di Abruzzo, Lazio e Molise </a:t>
            </a:r>
            <a:r>
              <a:rPr lang="it-IT" b="1" dirty="0" smtClean="0">
                <a:latin typeface="+mj-lt"/>
                <a:ea typeface="Yu Gothic Medium" panose="020B0500000000000000" pitchFamily="34" charset="-128"/>
              </a:rPr>
              <a:t>PNALM</a:t>
            </a:r>
            <a:r>
              <a:rPr lang="it-IT" dirty="0" smtClean="0">
                <a:latin typeface="+mj-lt"/>
                <a:ea typeface="Yu Gothic Medium" panose="020B0500000000000000" pitchFamily="34" charset="-128"/>
              </a:rPr>
              <a:t>, icona di successo e di eccellenza</a:t>
            </a:r>
          </a:p>
          <a:p>
            <a:pPr marL="514350" indent="-514350" algn="just">
              <a:buFont typeface="+mj-lt"/>
              <a:buAutoNum type="arabicPeriod"/>
            </a:pPr>
            <a:r>
              <a:rPr lang="it-IT" dirty="0" smtClean="0">
                <a:latin typeface="+mj-lt"/>
                <a:ea typeface="Yu Gothic Medium" panose="020B0500000000000000" pitchFamily="34" charset="-128"/>
              </a:rPr>
              <a:t>quello nuovissimo del </a:t>
            </a:r>
            <a:r>
              <a:rPr lang="it-IT" b="1" dirty="0" smtClean="0">
                <a:latin typeface="+mj-lt"/>
                <a:ea typeface="Yu Gothic Medium" panose="020B0500000000000000" pitchFamily="34" charset="-128"/>
              </a:rPr>
              <a:t>Matese</a:t>
            </a:r>
            <a:r>
              <a:rPr lang="it-IT" dirty="0" smtClean="0">
                <a:latin typeface="+mj-lt"/>
                <a:ea typeface="Yu Gothic Medium" panose="020B0500000000000000" pitchFamily="34" charset="-128"/>
              </a:rPr>
              <a:t>, </a:t>
            </a:r>
            <a:r>
              <a:rPr lang="it-IT" b="1" dirty="0" smtClean="0">
                <a:latin typeface="+mj-lt"/>
                <a:ea typeface="Yu Gothic Medium" panose="020B0500000000000000" pitchFamily="34" charset="-128"/>
              </a:rPr>
              <a:t>in costruzione avanzata</a:t>
            </a:r>
            <a:r>
              <a:rPr lang="it-IT" dirty="0" smtClean="0">
                <a:latin typeface="+mj-lt"/>
                <a:ea typeface="Yu Gothic Medium" panose="020B0500000000000000" pitchFamily="34" charset="-128"/>
              </a:rPr>
              <a:t>, condiviso con la regione Campania, che si trova proprio dentro il perimetro temporale della nuova programmazione, può rappresentare un’occasione di sperimentazione e di ottimizzazione concrete</a:t>
            </a:r>
          </a:p>
          <a:p>
            <a:pPr lvl="1" algn="just">
              <a:buFont typeface="Wingdings" panose="05000000000000000000" pitchFamily="2" charset="2"/>
              <a:buChar char="§"/>
            </a:pPr>
            <a:r>
              <a:rPr lang="it-IT" dirty="0" smtClean="0">
                <a:latin typeface="+mj-lt"/>
                <a:ea typeface="Yu Gothic Medium" panose="020B0500000000000000" pitchFamily="34" charset="-128"/>
              </a:rPr>
              <a:t>ci siamo quasi, abbiamo chiuso i confronti, la perimetrazione, la zonizzazione e le regole di salvaguardia, molto importanti e delicate per le popolazioni locali</a:t>
            </a:r>
          </a:p>
          <a:p>
            <a:pPr lvl="1" algn="just">
              <a:buFont typeface="Wingdings" panose="05000000000000000000" pitchFamily="2" charset="2"/>
              <a:buChar char="§"/>
            </a:pPr>
            <a:r>
              <a:rPr lang="it-IT" dirty="0" smtClean="0">
                <a:latin typeface="+mj-lt"/>
                <a:ea typeface="Yu Gothic Medium" panose="020B0500000000000000" pitchFamily="34" charset="-128"/>
              </a:rPr>
              <a:t>siamo pronti all’inoltro ed ad attivare il tavolo finale con </a:t>
            </a:r>
            <a:r>
              <a:rPr lang="it-IT" dirty="0" err="1" smtClean="0">
                <a:latin typeface="+mj-lt"/>
                <a:ea typeface="Yu Gothic Medium" panose="020B0500000000000000" pitchFamily="34" charset="-128"/>
              </a:rPr>
              <a:t>MiTE</a:t>
            </a:r>
            <a:r>
              <a:rPr lang="it-IT" dirty="0" smtClean="0">
                <a:latin typeface="+mj-lt"/>
                <a:ea typeface="Yu Gothic Medium" panose="020B0500000000000000" pitchFamily="34" charset="-128"/>
              </a:rPr>
              <a:t>, Ispra e Regione Campania per completare l’iter dentro l’anno</a:t>
            </a:r>
          </a:p>
          <a:p>
            <a:endParaRPr lang="it-IT" dirty="0"/>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2</a:t>
            </a:fld>
            <a:endParaRPr lang="it-IT"/>
          </a:p>
        </p:txBody>
      </p:sp>
    </p:spTree>
    <p:extLst>
      <p:ext uri="{BB962C8B-B14F-4D97-AF65-F5344CB8AC3E}">
        <p14:creationId xmlns:p14="http://schemas.microsoft.com/office/powerpoint/2010/main" val="345383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rPr>
              <a:t>I</a:t>
            </a:r>
            <a:r>
              <a:rPr lang="it-IT" dirty="0" smtClean="0">
                <a:solidFill>
                  <a:srgbClr val="00CC99"/>
                </a:solidFill>
                <a:ea typeface="Yu Gothic Medium" panose="020B0500000000000000" pitchFamily="34" charset="-128"/>
              </a:rPr>
              <a:t> temi, gli spunti, le suggestioni 2021-27</a:t>
            </a:r>
            <a:endParaRPr lang="it-IT"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rmAutofit fontScale="92500" lnSpcReduction="20000"/>
          </a:bodyPr>
          <a:lstStyle/>
          <a:p>
            <a:pPr algn="just">
              <a:buFont typeface="Wingdings" panose="05000000000000000000" pitchFamily="2" charset="2"/>
              <a:buChar char="§"/>
            </a:pPr>
            <a:r>
              <a:rPr lang="it-IT" u="sng" dirty="0" smtClean="0">
                <a:latin typeface="+mj-lt"/>
                <a:ea typeface="Yu Gothic Medium" panose="020B0500000000000000" pitchFamily="34" charset="-128"/>
              </a:rPr>
              <a:t>Il parco e le aree protette</a:t>
            </a:r>
            <a:r>
              <a:rPr lang="it-IT" dirty="0" smtClean="0">
                <a:latin typeface="+mj-lt"/>
                <a:ea typeface="Yu Gothic Medium" panose="020B0500000000000000" pitchFamily="34" charset="-128"/>
              </a:rPr>
              <a:t>: </a:t>
            </a:r>
          </a:p>
          <a:p>
            <a:pPr lvl="1" algn="just">
              <a:buFont typeface="Wingdings" panose="05000000000000000000" pitchFamily="2" charset="2"/>
              <a:buChar char="§"/>
            </a:pPr>
            <a:r>
              <a:rPr lang="it-IT" dirty="0">
                <a:latin typeface="+mj-lt"/>
              </a:rPr>
              <a:t>coerenza piena con l’obiettivo strategico n. </a:t>
            </a:r>
            <a:r>
              <a:rPr lang="it-IT" dirty="0" smtClean="0">
                <a:latin typeface="+mj-lt"/>
              </a:rPr>
              <a:t>2 della nuova programmazione: </a:t>
            </a:r>
            <a:r>
              <a:rPr lang="it-IT" i="1" dirty="0">
                <a:latin typeface="+mj-lt"/>
              </a:rPr>
              <a:t>un’Europa più verde e priva di emissioni di carbonio grazie all’attuazione dell’accordo di Parigi e agli investimenti nella transizione energetica, nelle energie rinnovabili e nella lotta contro i cambiamenti climatici</a:t>
            </a:r>
            <a:endParaRPr lang="it-IT" i="1" dirty="0">
              <a:latin typeface="+mj-lt"/>
              <a:ea typeface="Yu Gothic Medium" panose="020B0500000000000000" pitchFamily="34" charset="-128"/>
            </a:endParaRPr>
          </a:p>
          <a:p>
            <a:pPr lvl="1" algn="just">
              <a:buFont typeface="Wingdings" panose="05000000000000000000" pitchFamily="2" charset="2"/>
              <a:buChar char="§"/>
            </a:pPr>
            <a:r>
              <a:rPr lang="it-IT" dirty="0" smtClean="0">
                <a:latin typeface="+mj-lt"/>
                <a:ea typeface="Yu Gothic Medium" panose="020B0500000000000000" pitchFamily="34" charset="-128"/>
              </a:rPr>
              <a:t>occasione straordinaria di cooperazione tra agricoltori e operatori locali,</a:t>
            </a:r>
          </a:p>
          <a:p>
            <a:pPr lvl="1" algn="just">
              <a:buFont typeface="Wingdings" panose="05000000000000000000" pitchFamily="2" charset="2"/>
              <a:buChar char="§"/>
            </a:pPr>
            <a:r>
              <a:rPr lang="it-IT" dirty="0" smtClean="0">
                <a:latin typeface="+mj-lt"/>
                <a:ea typeface="Yu Gothic Medium" panose="020B0500000000000000" pitchFamily="34" charset="-128"/>
              </a:rPr>
              <a:t>contributo concreto vs i cambiamenti climatici, </a:t>
            </a:r>
          </a:p>
          <a:p>
            <a:pPr lvl="1" algn="just">
              <a:buFont typeface="Wingdings" panose="05000000000000000000" pitchFamily="2" charset="2"/>
              <a:buChar char="§"/>
            </a:pPr>
            <a:r>
              <a:rPr lang="it-IT" dirty="0" smtClean="0">
                <a:latin typeface="+mj-lt"/>
                <a:ea typeface="Yu Gothic Medium" panose="020B0500000000000000" pitchFamily="34" charset="-128"/>
              </a:rPr>
              <a:t>supporto alla competitività delle imprese locali, appoggio alla resilienza, </a:t>
            </a:r>
          </a:p>
          <a:p>
            <a:pPr lvl="1" algn="just">
              <a:buFont typeface="Wingdings" panose="05000000000000000000" pitchFamily="2" charset="2"/>
              <a:buChar char="§"/>
            </a:pPr>
            <a:r>
              <a:rPr lang="it-IT" dirty="0" smtClean="0">
                <a:latin typeface="+mj-lt"/>
                <a:ea typeface="Yu Gothic Medium" panose="020B0500000000000000" pitchFamily="34" charset="-128"/>
              </a:rPr>
              <a:t>sostegno nazionale per lo start up,</a:t>
            </a:r>
          </a:p>
          <a:p>
            <a:pPr lvl="1" algn="just">
              <a:buFont typeface="Wingdings" panose="05000000000000000000" pitchFamily="2" charset="2"/>
              <a:buChar char="§"/>
            </a:pPr>
            <a:r>
              <a:rPr lang="it-IT" dirty="0" smtClean="0">
                <a:latin typeface="+mj-lt"/>
                <a:ea typeface="Yu Gothic Medium" panose="020B0500000000000000" pitchFamily="34" charset="-128"/>
              </a:rPr>
              <a:t>sostenibilità complessiva che fa sponda con:</a:t>
            </a:r>
          </a:p>
          <a:p>
            <a:pPr lvl="2" algn="just">
              <a:buFont typeface="Wingdings" panose="05000000000000000000" pitchFamily="2" charset="2"/>
              <a:buChar char="§"/>
            </a:pPr>
            <a:r>
              <a:rPr lang="it-IT" dirty="0" smtClean="0">
                <a:latin typeface="+mj-lt"/>
                <a:ea typeface="Yu Gothic Medium" panose="020B0500000000000000" pitchFamily="34" charset="-128"/>
              </a:rPr>
              <a:t>le conoscenze DIFFUSE</a:t>
            </a:r>
          </a:p>
          <a:p>
            <a:pPr lvl="2" algn="just">
              <a:buFont typeface="Wingdings" panose="05000000000000000000" pitchFamily="2" charset="2"/>
              <a:buChar char="§"/>
            </a:pPr>
            <a:r>
              <a:rPr lang="it-IT" dirty="0" smtClean="0">
                <a:latin typeface="+mj-lt"/>
                <a:ea typeface="Yu Gothic Medium" panose="020B0500000000000000" pitchFamily="34" charset="-128"/>
              </a:rPr>
              <a:t>l’innovazione COERENTE, anche attraverso un recupero ripensato dei PEI AGRI per l’Innovazione che non hanno esploso tutto il loro potenziale in questa programmazione 2014-20</a:t>
            </a:r>
          </a:p>
          <a:p>
            <a:pPr lvl="2" algn="just">
              <a:buFont typeface="Wingdings" panose="05000000000000000000" pitchFamily="2" charset="2"/>
              <a:buChar char="§"/>
            </a:pPr>
            <a:r>
              <a:rPr lang="it-IT" dirty="0" smtClean="0">
                <a:latin typeface="+mj-lt"/>
                <a:ea typeface="Yu Gothic Medium" panose="020B0500000000000000" pitchFamily="34" charset="-128"/>
              </a:rPr>
              <a:t>il raccordo con la Smart </a:t>
            </a:r>
            <a:r>
              <a:rPr lang="it-IT" dirty="0" err="1" smtClean="0">
                <a:latin typeface="+mj-lt"/>
                <a:ea typeface="Yu Gothic Medium" panose="020B0500000000000000" pitchFamily="34" charset="-128"/>
              </a:rPr>
              <a:t>Specialization</a:t>
            </a:r>
            <a:r>
              <a:rPr lang="it-IT" dirty="0" smtClean="0">
                <a:latin typeface="+mj-lt"/>
                <a:ea typeface="Yu Gothic Medium" panose="020B0500000000000000" pitchFamily="34" charset="-128"/>
              </a:rPr>
              <a:t> </a:t>
            </a:r>
            <a:r>
              <a:rPr lang="it-IT" dirty="0" err="1" smtClean="0">
                <a:latin typeface="+mj-lt"/>
                <a:ea typeface="Yu Gothic Medium" panose="020B0500000000000000" pitchFamily="34" charset="-128"/>
              </a:rPr>
              <a:t>Strategy</a:t>
            </a:r>
            <a:r>
              <a:rPr lang="it-IT" dirty="0" smtClean="0">
                <a:latin typeface="+mj-lt"/>
                <a:ea typeface="Yu Gothic Medium" panose="020B0500000000000000" pitchFamily="34" charset="-128"/>
              </a:rPr>
              <a:t> (salute, turismo, qualità agro-alimentari)</a:t>
            </a:r>
          </a:p>
          <a:p>
            <a:pPr lvl="2" algn="just">
              <a:buFont typeface="Wingdings" panose="05000000000000000000" pitchFamily="2" charset="2"/>
              <a:buChar char="§"/>
            </a:pPr>
            <a:r>
              <a:rPr lang="it-IT" dirty="0" smtClean="0">
                <a:latin typeface="+mj-lt"/>
                <a:ea typeface="Yu Gothic Medium" panose="020B0500000000000000" pitchFamily="34" charset="-128"/>
              </a:rPr>
              <a:t>la digitalizzazione (</a:t>
            </a:r>
            <a:r>
              <a:rPr lang="it-IT" i="1" dirty="0" smtClean="0">
                <a:latin typeface="+mj-lt"/>
                <a:ea typeface="Yu Gothic Medium" panose="020B0500000000000000" pitchFamily="34" charset="-128"/>
              </a:rPr>
              <a:t>la modernità che convive ed orienta la cultura ancestrale contadina</a:t>
            </a:r>
            <a:r>
              <a:rPr lang="it-IT" dirty="0" smtClean="0">
                <a:latin typeface="+mj-lt"/>
                <a:ea typeface="Yu Gothic Medium" panose="020B0500000000000000" pitchFamily="34" charset="-128"/>
              </a:rPr>
              <a:t>)</a:t>
            </a:r>
          </a:p>
          <a:p>
            <a:endParaRPr lang="it-IT" dirty="0"/>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dirty="0"/>
          </a:p>
        </p:txBody>
      </p:sp>
      <p:sp>
        <p:nvSpPr>
          <p:cNvPr id="5" name="Segnaposto numero diapositiva 4"/>
          <p:cNvSpPr>
            <a:spLocks noGrp="1"/>
          </p:cNvSpPr>
          <p:nvPr>
            <p:ph type="sldNum" sz="quarter" idx="12"/>
          </p:nvPr>
        </p:nvSpPr>
        <p:spPr/>
        <p:txBody>
          <a:bodyPr/>
          <a:lstStyle/>
          <a:p>
            <a:fld id="{CFB15541-E1C5-4A66-8219-4228102F28C8}" type="slidenum">
              <a:rPr lang="it-IT" smtClean="0"/>
              <a:t>3</a:t>
            </a:fld>
            <a:endParaRPr lang="it-IT" dirty="0"/>
          </a:p>
        </p:txBody>
      </p:sp>
    </p:spTree>
    <p:extLst>
      <p:ext uri="{BB962C8B-B14F-4D97-AF65-F5344CB8AC3E}">
        <p14:creationId xmlns:p14="http://schemas.microsoft.com/office/powerpoint/2010/main" val="374107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ea typeface="Yu Gothic Medium" panose="020B0500000000000000" pitchFamily="34" charset="-128"/>
              </a:rPr>
              <a:t>Il vincolo naturale, un limite, </a:t>
            </a:r>
            <a:r>
              <a:rPr lang="it-IT" b="1" dirty="0" smtClean="0">
                <a:solidFill>
                  <a:srgbClr val="00CC99"/>
                </a:solidFill>
                <a:ea typeface="Yu Gothic Medium" panose="020B0500000000000000" pitchFamily="34" charset="-128"/>
              </a:rPr>
              <a:t>macché!</a:t>
            </a:r>
            <a:endParaRPr lang="it-IT" b="1"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rmAutofit/>
          </a:bodyPr>
          <a:lstStyle/>
          <a:p>
            <a:pPr algn="just">
              <a:buFont typeface="Wingdings" panose="05000000000000000000" pitchFamily="2" charset="2"/>
              <a:buChar char="§"/>
            </a:pPr>
            <a:r>
              <a:rPr lang="it-IT" dirty="0" smtClean="0">
                <a:latin typeface="+mj-lt"/>
                <a:ea typeface="Yu Gothic Medium" panose="020B0500000000000000" pitchFamily="34" charset="-128"/>
              </a:rPr>
              <a:t>non dobbiamo comunicare ai cittadini uno svantaggio potenziale, anzi</a:t>
            </a:r>
          </a:p>
          <a:p>
            <a:pPr lvl="1" algn="just">
              <a:buFont typeface="Wingdings" panose="05000000000000000000" pitchFamily="2" charset="2"/>
              <a:buChar char="§"/>
            </a:pPr>
            <a:r>
              <a:rPr lang="it-IT" dirty="0" smtClean="0">
                <a:latin typeface="+mj-lt"/>
                <a:ea typeface="Yu Gothic Medium" panose="020B0500000000000000" pitchFamily="34" charset="-128"/>
              </a:rPr>
              <a:t>occasione storico culturale ed opportunità unica per il riequilibrio del reddito</a:t>
            </a:r>
          </a:p>
          <a:p>
            <a:pPr lvl="1" algn="just">
              <a:buFont typeface="Wingdings" panose="05000000000000000000" pitchFamily="2" charset="2"/>
              <a:buChar char="§"/>
            </a:pPr>
            <a:r>
              <a:rPr lang="it-IT" dirty="0" smtClean="0">
                <a:latin typeface="+mj-lt"/>
                <a:ea typeface="Yu Gothic Medium" panose="020B0500000000000000" pitchFamily="34" charset="-128"/>
              </a:rPr>
              <a:t>nuovi scenari, mestieri, accordi ed opportunità collegate al parco ed alle aree protette</a:t>
            </a:r>
          </a:p>
          <a:p>
            <a:pPr lvl="1" algn="just">
              <a:buFont typeface="Wingdings" panose="05000000000000000000" pitchFamily="2" charset="2"/>
              <a:buChar char="§"/>
            </a:pPr>
            <a:r>
              <a:rPr lang="it-IT" dirty="0" smtClean="0">
                <a:latin typeface="+mj-lt"/>
                <a:ea typeface="Yu Gothic Medium" panose="020B0500000000000000" pitchFamily="34" charset="-128"/>
              </a:rPr>
              <a:t>luogo di elezione per attivare </a:t>
            </a:r>
            <a:r>
              <a:rPr lang="it-IT" dirty="0" err="1" smtClean="0">
                <a:latin typeface="+mj-lt"/>
                <a:ea typeface="Yu Gothic Medium" panose="020B0500000000000000" pitchFamily="34" charset="-128"/>
              </a:rPr>
              <a:t>Bioeconomia</a:t>
            </a:r>
            <a:r>
              <a:rPr lang="it-IT" dirty="0" smtClean="0">
                <a:latin typeface="+mj-lt"/>
                <a:ea typeface="Yu Gothic Medium" panose="020B0500000000000000" pitchFamily="34" charset="-128"/>
              </a:rPr>
              <a:t> circolare ed Innovazione </a:t>
            </a:r>
          </a:p>
          <a:p>
            <a:pPr lvl="1" algn="just">
              <a:buFont typeface="Wingdings" panose="05000000000000000000" pitchFamily="2" charset="2"/>
              <a:buChar char="§"/>
            </a:pPr>
            <a:r>
              <a:rPr lang="it-IT" dirty="0" smtClean="0">
                <a:latin typeface="+mj-lt"/>
                <a:ea typeface="Yu Gothic Medium" panose="020B0500000000000000" pitchFamily="34" charset="-128"/>
              </a:rPr>
              <a:t>collegamento forte ad immagine/marketing territoriale, con vantaggi reciproci</a:t>
            </a:r>
          </a:p>
          <a:p>
            <a:pPr lvl="1" algn="just">
              <a:buFont typeface="Wingdings" panose="05000000000000000000" pitchFamily="2" charset="2"/>
              <a:buChar char="§"/>
            </a:pPr>
            <a:r>
              <a:rPr lang="it-IT" dirty="0" smtClean="0">
                <a:latin typeface="+mj-lt"/>
                <a:ea typeface="Yu Gothic Medium" panose="020B0500000000000000" pitchFamily="34" charset="-128"/>
              </a:rPr>
              <a:t>rete attiva di condivisione, corridoio e passaggio testimone ideale con operatori parchi storici attivi e consolidati</a:t>
            </a:r>
          </a:p>
          <a:p>
            <a:pPr lvl="1" algn="just">
              <a:buFont typeface="Wingdings" panose="05000000000000000000" pitchFamily="2" charset="2"/>
              <a:buChar char="§"/>
            </a:pPr>
            <a:r>
              <a:rPr lang="it-IT" dirty="0" smtClean="0">
                <a:latin typeface="+mj-lt"/>
                <a:ea typeface="Yu Gothic Medium" panose="020B0500000000000000" pitchFamily="34" charset="-128"/>
              </a:rPr>
              <a:t>si parte dalla istruzione e formazione locale, dalle scuole primarie</a:t>
            </a:r>
          </a:p>
          <a:p>
            <a:pPr lvl="1" algn="just">
              <a:buFont typeface="Wingdings" panose="05000000000000000000" pitchFamily="2" charset="2"/>
              <a:buChar char="§"/>
            </a:pPr>
            <a:endParaRPr lang="it-IT" dirty="0" smtClean="0">
              <a:latin typeface="+mj-lt"/>
              <a:ea typeface="Yu Gothic Medium" panose="020B0500000000000000" pitchFamily="34" charset="-128"/>
            </a:endParaRPr>
          </a:p>
          <a:p>
            <a:endParaRPr lang="it-IT" dirty="0">
              <a:latin typeface="+mj-lt"/>
              <a:ea typeface="Yu Gothic Medium" panose="020B0500000000000000" pitchFamily="34" charset="-128"/>
            </a:endParaRPr>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4</a:t>
            </a:fld>
            <a:endParaRPr lang="it-IT"/>
          </a:p>
        </p:txBody>
      </p:sp>
    </p:spTree>
    <p:extLst>
      <p:ext uri="{BB962C8B-B14F-4D97-AF65-F5344CB8AC3E}">
        <p14:creationId xmlns:p14="http://schemas.microsoft.com/office/powerpoint/2010/main" val="24422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normAutofit/>
          </a:bodyPr>
          <a:lstStyle/>
          <a:p>
            <a:r>
              <a:rPr lang="it-IT" sz="3600" dirty="0" smtClean="0">
                <a:solidFill>
                  <a:srgbClr val="00CC99"/>
                </a:solidFill>
                <a:ea typeface="Yu Gothic Medium" panose="020B0500000000000000" pitchFamily="34" charset="-128"/>
              </a:rPr>
              <a:t>L’agricoltura non aiuta sempre le aree protette se non si monitora e non si guida </a:t>
            </a:r>
            <a:r>
              <a:rPr lang="it-IT" sz="3600" dirty="0" smtClean="0">
                <a:solidFill>
                  <a:srgbClr val="FF66CC"/>
                </a:solidFill>
                <a:ea typeface="Yu Gothic Medium" panose="020B0500000000000000" pitchFamily="34" charset="-128"/>
              </a:rPr>
              <a:t>(ci vuole poco)</a:t>
            </a:r>
            <a:endParaRPr lang="it-IT" sz="3600" dirty="0">
              <a:solidFill>
                <a:srgbClr val="FF66CC"/>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rmAutofit fontScale="92500" lnSpcReduction="10000"/>
          </a:bodyPr>
          <a:lstStyle/>
          <a:p>
            <a:r>
              <a:rPr lang="it-IT" i="1" dirty="0" smtClean="0">
                <a:latin typeface="+mj-lt"/>
                <a:ea typeface="Yu Gothic Medium" panose="020B0500000000000000" pitchFamily="34" charset="-128"/>
              </a:rPr>
              <a:t>potrebbe, infatti</a:t>
            </a:r>
          </a:p>
          <a:p>
            <a:pPr lvl="1"/>
            <a:r>
              <a:rPr lang="it-IT" dirty="0" smtClean="0">
                <a:latin typeface="+mj-lt"/>
                <a:ea typeface="Yu Gothic Medium" panose="020B0500000000000000" pitchFamily="34" charset="-128"/>
              </a:rPr>
              <a:t>produrre effetto serra</a:t>
            </a:r>
          </a:p>
          <a:p>
            <a:pPr lvl="1"/>
            <a:r>
              <a:rPr lang="it-IT" dirty="0" smtClean="0">
                <a:latin typeface="+mj-lt"/>
                <a:ea typeface="Yu Gothic Medium" panose="020B0500000000000000" pitchFamily="34" charset="-128"/>
              </a:rPr>
              <a:t>incentivare all’abuso di fertilizzanti, in un momento di flessione di reddito</a:t>
            </a:r>
          </a:p>
          <a:p>
            <a:pPr lvl="1"/>
            <a:r>
              <a:rPr lang="it-IT" dirty="0" smtClean="0">
                <a:latin typeface="+mj-lt"/>
                <a:ea typeface="Yu Gothic Medium" panose="020B0500000000000000" pitchFamily="34" charset="-128"/>
              </a:rPr>
              <a:t>accrescere i nitrati</a:t>
            </a:r>
          </a:p>
          <a:p>
            <a:pPr lvl="1"/>
            <a:r>
              <a:rPr lang="it-IT" dirty="0" smtClean="0">
                <a:latin typeface="+mj-lt"/>
                <a:ea typeface="Yu Gothic Medium" panose="020B0500000000000000" pitchFamily="34" charset="-128"/>
              </a:rPr>
              <a:t>sottrarre acqua in modo non sostenibile</a:t>
            </a:r>
          </a:p>
          <a:p>
            <a:pPr lvl="1"/>
            <a:endParaRPr lang="it-IT" dirty="0">
              <a:latin typeface="+mj-lt"/>
              <a:ea typeface="Yu Gothic Medium" panose="020B0500000000000000" pitchFamily="34" charset="-128"/>
            </a:endParaRPr>
          </a:p>
          <a:p>
            <a:r>
              <a:rPr lang="it-IT" i="1" dirty="0" smtClean="0">
                <a:solidFill>
                  <a:srgbClr val="000099"/>
                </a:solidFill>
                <a:latin typeface="+mj-lt"/>
                <a:ea typeface="Yu Gothic Medium" panose="020B0500000000000000" pitchFamily="34" charset="-128"/>
              </a:rPr>
              <a:t>Invece con il parco e con le aree protette, può</a:t>
            </a:r>
          </a:p>
          <a:p>
            <a:pPr lvl="1"/>
            <a:r>
              <a:rPr lang="it-IT" dirty="0" smtClean="0">
                <a:latin typeface="+mj-lt"/>
                <a:ea typeface="Yu Gothic Medium" panose="020B0500000000000000" pitchFamily="34" charset="-128"/>
              </a:rPr>
              <a:t>riattivare un sistema forestale diffuso, di alta qualità</a:t>
            </a:r>
          </a:p>
          <a:p>
            <a:pPr lvl="1"/>
            <a:r>
              <a:rPr lang="it-IT" dirty="0" smtClean="0">
                <a:latin typeface="+mj-lt"/>
                <a:ea typeface="Yu Gothic Medium" panose="020B0500000000000000" pitchFamily="34" charset="-128"/>
              </a:rPr>
              <a:t>ridurre l’uso dei pesticidi e dei rischi connessi</a:t>
            </a:r>
          </a:p>
          <a:p>
            <a:pPr lvl="1"/>
            <a:r>
              <a:rPr lang="it-IT" dirty="0" smtClean="0">
                <a:latin typeface="+mj-lt"/>
                <a:ea typeface="Yu Gothic Medium" panose="020B0500000000000000" pitchFamily="34" charset="-128"/>
              </a:rPr>
              <a:t>razionalizzare l’uso consapevole delle risorse idriche</a:t>
            </a:r>
          </a:p>
          <a:p>
            <a:pPr lvl="1"/>
            <a:r>
              <a:rPr lang="it-IT" dirty="0" smtClean="0">
                <a:latin typeface="+mj-lt"/>
                <a:ea typeface="Yu Gothic Medium" panose="020B0500000000000000" pitchFamily="34" charset="-128"/>
              </a:rPr>
              <a:t>riacciuffare la pienezza della biodiversità</a:t>
            </a:r>
          </a:p>
          <a:p>
            <a:pPr lvl="1"/>
            <a:r>
              <a:rPr lang="it-IT" dirty="0" smtClean="0">
                <a:latin typeface="+mj-lt"/>
                <a:ea typeface="Yu Gothic Medium" panose="020B0500000000000000" pitchFamily="34" charset="-128"/>
              </a:rPr>
              <a:t>lasciare il segno sul paesaggio rurale</a:t>
            </a:r>
          </a:p>
          <a:p>
            <a:pPr lvl="1"/>
            <a:endParaRPr lang="it-IT" dirty="0">
              <a:latin typeface="+mj-lt"/>
              <a:ea typeface="Yu Gothic Medium" panose="020B0500000000000000" pitchFamily="34" charset="-128"/>
            </a:endParaRPr>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5</a:t>
            </a:fld>
            <a:endParaRPr lang="it-IT"/>
          </a:p>
        </p:txBody>
      </p:sp>
    </p:spTree>
    <p:extLst>
      <p:ext uri="{BB962C8B-B14F-4D97-AF65-F5344CB8AC3E}">
        <p14:creationId xmlns:p14="http://schemas.microsoft.com/office/powerpoint/2010/main" val="1303779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ea typeface="Yu Gothic Medium" panose="020B0500000000000000" pitchFamily="34" charset="-128"/>
              </a:rPr>
              <a:t>Gli slogan della transizione che si parlano con i parchi – le sfide - </a:t>
            </a:r>
            <a:r>
              <a:rPr lang="it-IT" b="1" dirty="0" smtClean="0">
                <a:solidFill>
                  <a:srgbClr val="00CC99"/>
                </a:solidFill>
                <a:ea typeface="Yu Gothic Medium" panose="020B0500000000000000" pitchFamily="34" charset="-128"/>
              </a:rPr>
              <a:t>un decalogo</a:t>
            </a:r>
            <a:endParaRPr lang="it-IT" b="1"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rmAutofit fontScale="85000" lnSpcReduction="20000"/>
          </a:bodyPr>
          <a:lstStyle/>
          <a:p>
            <a:pPr marL="514350" indent="-514350" algn="just">
              <a:buFont typeface="+mj-lt"/>
              <a:buAutoNum type="arabicPeriod"/>
            </a:pPr>
            <a:r>
              <a:rPr lang="it-IT" dirty="0" smtClean="0">
                <a:solidFill>
                  <a:srgbClr val="FF0066"/>
                </a:solidFill>
                <a:latin typeface="+mj-lt"/>
                <a:ea typeface="Yu Gothic Medium" panose="020B0500000000000000" pitchFamily="34" charset="-128"/>
              </a:rPr>
              <a:t>La transizione di tutte le transizioni </a:t>
            </a:r>
            <a:r>
              <a:rPr lang="it-IT" dirty="0" smtClean="0">
                <a:latin typeface="+mj-lt"/>
                <a:ea typeface="Yu Gothic Medium" panose="020B0500000000000000" pitchFamily="34" charset="-128"/>
              </a:rPr>
              <a:t>(</a:t>
            </a:r>
            <a:r>
              <a:rPr lang="it-IT" i="1" dirty="0" smtClean="0">
                <a:latin typeface="+mj-lt"/>
                <a:ea typeface="Yu Gothic Medium" panose="020B0500000000000000" pitchFamily="34" charset="-128"/>
              </a:rPr>
              <a:t>cultura, storia, ecologia, identità, paesaggio, vita, digitale</a:t>
            </a:r>
            <a:r>
              <a:rPr lang="it-IT" dirty="0" smtClean="0">
                <a:latin typeface="+mj-lt"/>
                <a:ea typeface="Yu Gothic Medium" panose="020B0500000000000000" pitchFamily="34" charset="-128"/>
              </a:rPr>
              <a:t>) </a:t>
            </a:r>
          </a:p>
          <a:p>
            <a:pPr marL="514350" indent="-514350" algn="just">
              <a:buFont typeface="+mj-lt"/>
              <a:buAutoNum type="arabicPeriod"/>
            </a:pPr>
            <a:r>
              <a:rPr lang="it-IT" dirty="0" smtClean="0">
                <a:solidFill>
                  <a:srgbClr val="000099"/>
                </a:solidFill>
                <a:latin typeface="+mj-lt"/>
                <a:ea typeface="Yu Gothic Medium" panose="020B0500000000000000" pitchFamily="34" charset="-128"/>
              </a:rPr>
              <a:t>Non lasciare indietro nessuno</a:t>
            </a:r>
          </a:p>
          <a:p>
            <a:pPr marL="514350" indent="-514350" algn="just">
              <a:buFont typeface="+mj-lt"/>
              <a:buAutoNum type="arabicPeriod"/>
            </a:pPr>
            <a:r>
              <a:rPr lang="it-IT" dirty="0" smtClean="0">
                <a:solidFill>
                  <a:srgbClr val="FFC000"/>
                </a:solidFill>
                <a:latin typeface="+mj-lt"/>
                <a:ea typeface="Yu Gothic Medium" panose="020B0500000000000000" pitchFamily="34" charset="-128"/>
              </a:rPr>
              <a:t>Dal produttore al consumatore</a:t>
            </a:r>
          </a:p>
          <a:p>
            <a:pPr marL="514350" indent="-514350" algn="just">
              <a:buFont typeface="+mj-lt"/>
              <a:buAutoNum type="arabicPeriod"/>
            </a:pPr>
            <a:r>
              <a:rPr lang="it-IT" dirty="0" smtClean="0">
                <a:solidFill>
                  <a:srgbClr val="0066FF"/>
                </a:solidFill>
                <a:latin typeface="+mj-lt"/>
                <a:ea typeface="Yu Gothic Medium" panose="020B0500000000000000" pitchFamily="34" charset="-128"/>
              </a:rPr>
              <a:t>Agricoltura più intelligente, precisa, sostenibile </a:t>
            </a:r>
            <a:r>
              <a:rPr lang="it-IT" dirty="0" smtClean="0">
                <a:latin typeface="+mj-lt"/>
                <a:ea typeface="Yu Gothic Medium" panose="020B0500000000000000" pitchFamily="34" charset="-128"/>
              </a:rPr>
              <a:t>(</a:t>
            </a:r>
            <a:r>
              <a:rPr lang="it-IT" sz="2000" dirty="0" smtClean="0">
                <a:latin typeface="+mj-lt"/>
                <a:ea typeface="Yu Gothic Medium" panose="020B0500000000000000" pitchFamily="34" charset="-128"/>
              </a:rPr>
              <a:t>qui dentro c’è tutto</a:t>
            </a:r>
            <a:r>
              <a:rPr lang="it-IT" dirty="0" smtClean="0">
                <a:latin typeface="+mj-lt"/>
                <a:ea typeface="Yu Gothic Medium" panose="020B0500000000000000" pitchFamily="34" charset="-128"/>
              </a:rPr>
              <a:t>)</a:t>
            </a:r>
          </a:p>
          <a:p>
            <a:pPr marL="514350" indent="-514350" algn="just">
              <a:buFont typeface="+mj-lt"/>
              <a:buAutoNum type="arabicPeriod"/>
            </a:pPr>
            <a:r>
              <a:rPr lang="it-IT" dirty="0" smtClean="0">
                <a:solidFill>
                  <a:srgbClr val="FF66CC"/>
                </a:solidFill>
                <a:latin typeface="+mj-lt"/>
                <a:ea typeface="Yu Gothic Medium" panose="020B0500000000000000" pitchFamily="34" charset="-128"/>
              </a:rPr>
              <a:t>Benefici economici agli agricoltori</a:t>
            </a:r>
          </a:p>
          <a:p>
            <a:pPr marL="514350" indent="-514350" algn="just">
              <a:buFont typeface="+mj-lt"/>
              <a:buAutoNum type="arabicPeriod"/>
            </a:pPr>
            <a:r>
              <a:rPr lang="it-IT" dirty="0" smtClean="0">
                <a:solidFill>
                  <a:srgbClr val="006666"/>
                </a:solidFill>
                <a:latin typeface="+mj-lt"/>
                <a:ea typeface="Yu Gothic Medium" panose="020B0500000000000000" pitchFamily="34" charset="-128"/>
              </a:rPr>
              <a:t>Liberare il potenziale latente, in modo equo anche da un punto di vista sociale</a:t>
            </a:r>
          </a:p>
          <a:p>
            <a:pPr marL="514350" indent="-514350" algn="just">
              <a:buFont typeface="+mj-lt"/>
              <a:buAutoNum type="arabicPeriod"/>
            </a:pPr>
            <a:r>
              <a:rPr lang="it-IT" dirty="0" smtClean="0">
                <a:solidFill>
                  <a:srgbClr val="FF9999"/>
                </a:solidFill>
                <a:latin typeface="+mj-lt"/>
                <a:ea typeface="Yu Gothic Medium" panose="020B0500000000000000" pitchFamily="34" charset="-128"/>
              </a:rPr>
              <a:t>Prendersi cura dei suoli per prendersi cura della vita</a:t>
            </a:r>
          </a:p>
          <a:p>
            <a:pPr marL="514350" indent="-514350" algn="just">
              <a:buFont typeface="+mj-lt"/>
              <a:buAutoNum type="arabicPeriod"/>
            </a:pPr>
            <a:r>
              <a:rPr lang="it-IT" dirty="0" smtClean="0">
                <a:solidFill>
                  <a:srgbClr val="FF3300"/>
                </a:solidFill>
                <a:latin typeface="+mj-lt"/>
                <a:ea typeface="Yu Gothic Medium" panose="020B0500000000000000" pitchFamily="34" charset="-128"/>
              </a:rPr>
              <a:t>Volgere in modo costruttivo la resistenza al cambiamento</a:t>
            </a:r>
          </a:p>
          <a:p>
            <a:pPr marL="514350" indent="-514350" algn="just">
              <a:buFont typeface="+mj-lt"/>
              <a:buAutoNum type="arabicPeriod"/>
            </a:pPr>
            <a:r>
              <a:rPr lang="it-IT" dirty="0" smtClean="0">
                <a:solidFill>
                  <a:srgbClr val="CC3399"/>
                </a:solidFill>
                <a:latin typeface="+mj-lt"/>
                <a:ea typeface="Yu Gothic Medium" panose="020B0500000000000000" pitchFamily="34" charset="-128"/>
              </a:rPr>
              <a:t>Parco ed aree protette incrocio di eccellenza per un’Europa resiliente </a:t>
            </a:r>
          </a:p>
          <a:p>
            <a:pPr marL="514350" indent="-514350" algn="just">
              <a:buFont typeface="+mj-lt"/>
              <a:buAutoNum type="arabicPeriod"/>
            </a:pPr>
            <a:r>
              <a:rPr lang="it-IT" dirty="0" smtClean="0">
                <a:solidFill>
                  <a:srgbClr val="00FFFF"/>
                </a:solidFill>
                <a:latin typeface="+mj-lt"/>
                <a:ea typeface="Yu Gothic Medium" panose="020B0500000000000000" pitchFamily="34" charset="-128"/>
              </a:rPr>
              <a:t>Largo ai giovani, alle donne, alle consulenze di qualità</a:t>
            </a:r>
          </a:p>
          <a:p>
            <a:pPr algn="just">
              <a:buFont typeface="Wingdings" panose="05000000000000000000" pitchFamily="2" charset="2"/>
              <a:buChar char="§"/>
            </a:pPr>
            <a:endParaRPr lang="it-IT" dirty="0" smtClean="0">
              <a:solidFill>
                <a:srgbClr val="00FFFF"/>
              </a:solidFill>
              <a:latin typeface="Georgia" panose="02040502050405020303" pitchFamily="18" charset="0"/>
            </a:endParaRPr>
          </a:p>
          <a:p>
            <a:endParaRPr lang="it-IT" dirty="0"/>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6</a:t>
            </a:fld>
            <a:endParaRPr lang="it-IT"/>
          </a:p>
        </p:txBody>
      </p:sp>
    </p:spTree>
    <p:extLst>
      <p:ext uri="{BB962C8B-B14F-4D97-AF65-F5344CB8AC3E}">
        <p14:creationId xmlns:p14="http://schemas.microsoft.com/office/powerpoint/2010/main" val="86677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ea typeface="Yu Gothic Medium" panose="020B0500000000000000" pitchFamily="34" charset="-128"/>
              </a:rPr>
              <a:t>Gli strumenti PAC che potremmo attivare</a:t>
            </a:r>
            <a:endParaRPr lang="it-IT"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rmAutofit fontScale="62500" lnSpcReduction="20000"/>
          </a:bodyPr>
          <a:lstStyle/>
          <a:p>
            <a:pPr algn="just">
              <a:buFont typeface="Wingdings" panose="05000000000000000000" pitchFamily="2" charset="2"/>
              <a:buChar char="§"/>
            </a:pPr>
            <a:r>
              <a:rPr lang="it-IT" dirty="0" smtClean="0">
                <a:latin typeface="+mj-lt"/>
                <a:ea typeface="Yu Gothic Medium" panose="020B0500000000000000" pitchFamily="34" charset="-128"/>
              </a:rPr>
              <a:t>architettura verde e modello di sviluppo sostenibile</a:t>
            </a:r>
          </a:p>
          <a:p>
            <a:pPr algn="just">
              <a:buFont typeface="Wingdings" panose="05000000000000000000" pitchFamily="2" charset="2"/>
              <a:buChar char="§"/>
            </a:pPr>
            <a:r>
              <a:rPr lang="it-IT" dirty="0" smtClean="0">
                <a:latin typeface="+mj-lt"/>
                <a:ea typeface="Yu Gothic Medium" panose="020B0500000000000000" pitchFamily="34" charset="-128"/>
              </a:rPr>
              <a:t>la digitalizzazione  di secondo livello</a:t>
            </a:r>
          </a:p>
          <a:p>
            <a:pPr algn="just">
              <a:buFont typeface="Wingdings" panose="05000000000000000000" pitchFamily="2" charset="2"/>
              <a:buChar char="§"/>
            </a:pPr>
            <a:r>
              <a:rPr lang="it-IT" dirty="0" smtClean="0">
                <a:latin typeface="+mj-lt"/>
                <a:ea typeface="Yu Gothic Medium" panose="020B0500000000000000" pitchFamily="34" charset="-128"/>
              </a:rPr>
              <a:t>la cura del paesaggio</a:t>
            </a:r>
          </a:p>
          <a:p>
            <a:pPr algn="just">
              <a:buFont typeface="Wingdings" panose="05000000000000000000" pitchFamily="2" charset="2"/>
              <a:buChar char="§"/>
            </a:pPr>
            <a:r>
              <a:rPr lang="it-IT" dirty="0">
                <a:latin typeface="+mj-lt"/>
                <a:ea typeface="Yu Gothic Medium" panose="020B0500000000000000" pitchFamily="34" charset="-128"/>
              </a:rPr>
              <a:t>l</a:t>
            </a:r>
            <a:r>
              <a:rPr lang="it-IT" dirty="0" smtClean="0">
                <a:latin typeface="+mj-lt"/>
                <a:ea typeface="Yu Gothic Medium" panose="020B0500000000000000" pitchFamily="34" charset="-128"/>
              </a:rPr>
              <a:t>a rendicontazione  e il monitoraggio, garanzia di serietà, merito e concentrazione delle risorse</a:t>
            </a:r>
          </a:p>
          <a:p>
            <a:pPr algn="just">
              <a:buFont typeface="Wingdings" panose="05000000000000000000" pitchFamily="2" charset="2"/>
              <a:buChar char="§"/>
            </a:pPr>
            <a:r>
              <a:rPr lang="it-IT" dirty="0" smtClean="0">
                <a:latin typeface="+mj-lt"/>
                <a:ea typeface="Yu Gothic Medium" panose="020B0500000000000000" pitchFamily="34" charset="-128"/>
              </a:rPr>
              <a:t>la </a:t>
            </a:r>
            <a:r>
              <a:rPr lang="it-IT" dirty="0" err="1" smtClean="0">
                <a:latin typeface="+mj-lt"/>
                <a:ea typeface="Yu Gothic Medium" panose="020B0500000000000000" pitchFamily="34" charset="-128"/>
              </a:rPr>
              <a:t>biosicurezza</a:t>
            </a:r>
            <a:endParaRPr lang="it-IT" dirty="0" smtClean="0">
              <a:latin typeface="+mj-lt"/>
              <a:ea typeface="Yu Gothic Medium" panose="020B0500000000000000" pitchFamily="34" charset="-128"/>
            </a:endParaRPr>
          </a:p>
          <a:p>
            <a:pPr algn="just">
              <a:buFont typeface="Wingdings" panose="05000000000000000000" pitchFamily="2" charset="2"/>
              <a:buChar char="§"/>
            </a:pPr>
            <a:r>
              <a:rPr lang="it-IT" dirty="0" smtClean="0">
                <a:latin typeface="+mj-lt"/>
                <a:ea typeface="Yu Gothic Medium" panose="020B0500000000000000" pitchFamily="34" charset="-128"/>
              </a:rPr>
              <a:t>il miglioramento della salute e della qualità della vita</a:t>
            </a:r>
          </a:p>
          <a:p>
            <a:pPr algn="just">
              <a:buFont typeface="Wingdings" panose="05000000000000000000" pitchFamily="2" charset="2"/>
              <a:buChar char="§"/>
            </a:pPr>
            <a:r>
              <a:rPr lang="it-IT" dirty="0" smtClean="0">
                <a:latin typeface="+mj-lt"/>
                <a:ea typeface="Yu Gothic Medium" panose="020B0500000000000000" pitchFamily="34" charset="-128"/>
              </a:rPr>
              <a:t>il benessere degli animali (il tema della caccia e dei cinghiali)</a:t>
            </a:r>
          </a:p>
          <a:p>
            <a:pPr algn="just">
              <a:buFont typeface="Wingdings" panose="05000000000000000000" pitchFamily="2" charset="2"/>
              <a:buChar char="§"/>
            </a:pPr>
            <a:r>
              <a:rPr lang="it-IT" dirty="0" smtClean="0">
                <a:latin typeface="+mj-lt"/>
                <a:ea typeface="Yu Gothic Medium" panose="020B0500000000000000" pitchFamily="34" charset="-128"/>
              </a:rPr>
              <a:t>utilizzo di nuove tecnologie di controllo, simulazione, valutazione, quali droni, rilievi satellitari</a:t>
            </a:r>
          </a:p>
          <a:p>
            <a:pPr algn="just">
              <a:buFont typeface="Wingdings" panose="05000000000000000000" pitchFamily="2" charset="2"/>
              <a:buChar char="§"/>
            </a:pPr>
            <a:r>
              <a:rPr lang="it-IT" dirty="0" smtClean="0">
                <a:latin typeface="+mj-lt"/>
                <a:ea typeface="Yu Gothic Medium" panose="020B0500000000000000" pitchFamily="34" charset="-128"/>
              </a:rPr>
              <a:t>Libera e virtuosa combinazione di strumenti classici ed innovativi:</a:t>
            </a:r>
          </a:p>
          <a:p>
            <a:pPr lvl="1" algn="just">
              <a:buFont typeface="Wingdings" panose="05000000000000000000" pitchFamily="2" charset="2"/>
              <a:buChar char="§"/>
            </a:pPr>
            <a:r>
              <a:rPr lang="it-IT" dirty="0" smtClean="0">
                <a:latin typeface="+mj-lt"/>
                <a:ea typeface="Yu Gothic Medium" panose="020B0500000000000000" pitchFamily="34" charset="-128"/>
              </a:rPr>
              <a:t>Pagamenti ambientali, misure a superficie, metodo consolidato</a:t>
            </a:r>
          </a:p>
          <a:p>
            <a:pPr lvl="1" algn="just">
              <a:buFont typeface="Wingdings" panose="05000000000000000000" pitchFamily="2" charset="2"/>
              <a:buChar char="§"/>
            </a:pPr>
            <a:r>
              <a:rPr lang="it-IT" dirty="0" smtClean="0">
                <a:latin typeface="+mj-lt"/>
                <a:ea typeface="Yu Gothic Medium" panose="020B0500000000000000" pitchFamily="34" charset="-128"/>
              </a:rPr>
              <a:t>REGIMI ECOLOGICI (punto di forza originale, da attivare)</a:t>
            </a:r>
          </a:p>
          <a:p>
            <a:pPr lvl="2" algn="just">
              <a:buFont typeface="Wingdings" panose="05000000000000000000" pitchFamily="2" charset="2"/>
              <a:buChar char="§"/>
            </a:pPr>
            <a:r>
              <a:rPr lang="it-IT" dirty="0" err="1" smtClean="0">
                <a:latin typeface="+mj-lt"/>
                <a:ea typeface="Yu Gothic Medium" panose="020B0500000000000000" pitchFamily="34" charset="-128"/>
              </a:rPr>
              <a:t>Agroforestazione</a:t>
            </a:r>
            <a:endParaRPr lang="it-IT" dirty="0" smtClean="0">
              <a:latin typeface="+mj-lt"/>
              <a:ea typeface="Yu Gothic Medium" panose="020B0500000000000000" pitchFamily="34" charset="-128"/>
            </a:endParaRPr>
          </a:p>
          <a:p>
            <a:pPr lvl="2" algn="just">
              <a:buFont typeface="Wingdings" panose="05000000000000000000" pitchFamily="2" charset="2"/>
              <a:buChar char="§"/>
            </a:pPr>
            <a:r>
              <a:rPr lang="it-IT" dirty="0" err="1" smtClean="0">
                <a:latin typeface="+mj-lt"/>
                <a:ea typeface="Yu Gothic Medium" panose="020B0500000000000000" pitchFamily="34" charset="-128"/>
              </a:rPr>
              <a:t>Agroecologia</a:t>
            </a:r>
            <a:r>
              <a:rPr lang="it-IT" dirty="0" smtClean="0">
                <a:latin typeface="+mj-lt"/>
                <a:ea typeface="Yu Gothic Medium" panose="020B0500000000000000" pitchFamily="34" charset="-128"/>
              </a:rPr>
              <a:t> anche per standard superiori alle norme attuali</a:t>
            </a:r>
          </a:p>
          <a:p>
            <a:pPr lvl="2" algn="just">
              <a:buFont typeface="Wingdings" panose="05000000000000000000" pitchFamily="2" charset="2"/>
              <a:buChar char="§"/>
            </a:pPr>
            <a:r>
              <a:rPr lang="it-IT" dirty="0" smtClean="0">
                <a:latin typeface="+mj-lt"/>
                <a:ea typeface="Yu Gothic Medium" panose="020B0500000000000000" pitchFamily="34" charset="-128"/>
              </a:rPr>
              <a:t>Agricoltura di precisione (ritorna)</a:t>
            </a:r>
          </a:p>
          <a:p>
            <a:pPr lvl="2" algn="just">
              <a:buFont typeface="Wingdings" panose="05000000000000000000" pitchFamily="2" charset="2"/>
              <a:buChar char="§"/>
            </a:pPr>
            <a:r>
              <a:rPr lang="it-IT" dirty="0" smtClean="0">
                <a:latin typeface="+mj-lt"/>
                <a:ea typeface="Yu Gothic Medium" panose="020B0500000000000000" pitchFamily="34" charset="-128"/>
              </a:rPr>
              <a:t>Sequestro di CO</a:t>
            </a:r>
            <a:r>
              <a:rPr lang="it-IT" baseline="-25000" dirty="0" smtClean="0">
                <a:latin typeface="+mj-lt"/>
                <a:ea typeface="Yu Gothic Medium" panose="020B0500000000000000" pitchFamily="34" charset="-128"/>
              </a:rPr>
              <a:t>2</a:t>
            </a:r>
          </a:p>
          <a:p>
            <a:pPr lvl="1" algn="just">
              <a:buFont typeface="Wingdings" panose="05000000000000000000" pitchFamily="2" charset="2"/>
              <a:buChar char="§"/>
            </a:pPr>
            <a:endParaRPr lang="it-IT" dirty="0" smtClean="0">
              <a:latin typeface="Yu Gothic Medium" panose="020B0500000000000000" pitchFamily="34" charset="-128"/>
              <a:ea typeface="Yu Gothic Medium" panose="020B0500000000000000" pitchFamily="34" charset="-128"/>
            </a:endParaRPr>
          </a:p>
          <a:p>
            <a:pPr lvl="1" algn="just">
              <a:buFont typeface="Wingdings" panose="05000000000000000000" pitchFamily="2" charset="2"/>
              <a:buChar char="§"/>
            </a:pPr>
            <a:endParaRPr lang="it-IT" dirty="0" smtClean="0">
              <a:latin typeface="Georgia" panose="02040502050405020303" pitchFamily="18" charset="0"/>
            </a:endParaRPr>
          </a:p>
          <a:p>
            <a:endParaRPr lang="it-IT" dirty="0"/>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7</a:t>
            </a:fld>
            <a:endParaRPr lang="it-IT"/>
          </a:p>
        </p:txBody>
      </p:sp>
    </p:spTree>
    <p:extLst>
      <p:ext uri="{BB962C8B-B14F-4D97-AF65-F5344CB8AC3E}">
        <p14:creationId xmlns:p14="http://schemas.microsoft.com/office/powerpoint/2010/main" val="984718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ea typeface="Yu Gothic Medium" panose="020B0500000000000000" pitchFamily="34" charset="-128"/>
              </a:rPr>
              <a:t>Avvicinamenti semplici ma concreti</a:t>
            </a:r>
            <a:endParaRPr lang="it-IT"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rmAutofit fontScale="92500" lnSpcReduction="10000"/>
          </a:bodyPr>
          <a:lstStyle/>
          <a:p>
            <a:pPr algn="just">
              <a:buFont typeface="Wingdings" panose="05000000000000000000" pitchFamily="2" charset="2"/>
              <a:buChar char="§"/>
            </a:pPr>
            <a:r>
              <a:rPr lang="it-IT" dirty="0" smtClean="0">
                <a:latin typeface="+mj-lt"/>
                <a:ea typeface="Yu Gothic Medium" panose="020B0500000000000000" pitchFamily="34" charset="-128"/>
              </a:rPr>
              <a:t>Scatto deciso per accelerare e rendere sostenibili gestione e </a:t>
            </a:r>
            <a:r>
              <a:rPr lang="it-IT" dirty="0" err="1" smtClean="0">
                <a:latin typeface="+mj-lt"/>
                <a:ea typeface="Yu Gothic Medium" panose="020B0500000000000000" pitchFamily="34" charset="-128"/>
              </a:rPr>
              <a:t>governance</a:t>
            </a:r>
            <a:r>
              <a:rPr lang="it-IT" dirty="0" smtClean="0">
                <a:latin typeface="+mj-lt"/>
                <a:ea typeface="Yu Gothic Medium" panose="020B0500000000000000" pitchFamily="34" charset="-128"/>
              </a:rPr>
              <a:t> Parco e misure di Conservazione Rete Natura 2000</a:t>
            </a:r>
          </a:p>
          <a:p>
            <a:pPr lvl="1" algn="just">
              <a:buFont typeface="Wingdings" panose="05000000000000000000" pitchFamily="2" charset="2"/>
              <a:buChar char="§"/>
            </a:pPr>
            <a:r>
              <a:rPr lang="it-IT" dirty="0" smtClean="0">
                <a:latin typeface="+mj-lt"/>
                <a:ea typeface="Yu Gothic Medium" panose="020B0500000000000000" pitchFamily="34" charset="-128"/>
              </a:rPr>
              <a:t>Contributi di associazioni e di privati (esplorare)</a:t>
            </a:r>
          </a:p>
          <a:p>
            <a:pPr algn="just">
              <a:buFont typeface="Wingdings" panose="05000000000000000000" pitchFamily="2" charset="2"/>
              <a:buChar char="§"/>
            </a:pPr>
            <a:r>
              <a:rPr lang="it-IT" dirty="0" smtClean="0">
                <a:latin typeface="+mj-lt"/>
                <a:ea typeface="Yu Gothic Medium" panose="020B0500000000000000" pitchFamily="34" charset="-128"/>
              </a:rPr>
              <a:t>Accrescere una percezione diffusa tra le popolazioni che parchi ed aree protetti migliorino la qualità della vita senza limitazioni e depauperamenti sociali ed economici</a:t>
            </a:r>
          </a:p>
          <a:p>
            <a:pPr algn="just">
              <a:buFont typeface="Wingdings" panose="05000000000000000000" pitchFamily="2" charset="2"/>
              <a:buChar char="§"/>
            </a:pPr>
            <a:r>
              <a:rPr lang="it-IT" dirty="0" smtClean="0">
                <a:latin typeface="+mj-lt"/>
                <a:ea typeface="Yu Gothic Medium" panose="020B0500000000000000" pitchFamily="34" charset="-128"/>
              </a:rPr>
              <a:t>Comunicare i vantaggi concreti per i cittadini</a:t>
            </a:r>
          </a:p>
          <a:p>
            <a:pPr algn="just">
              <a:buFont typeface="Wingdings" panose="05000000000000000000" pitchFamily="2" charset="2"/>
              <a:buChar char="§"/>
            </a:pPr>
            <a:r>
              <a:rPr lang="it-IT" dirty="0" smtClean="0">
                <a:latin typeface="+mj-lt"/>
                <a:ea typeface="Yu Gothic Medium" panose="020B0500000000000000" pitchFamily="34" charset="-128"/>
              </a:rPr>
              <a:t>Raccogliere le idee di tutti </a:t>
            </a:r>
          </a:p>
          <a:p>
            <a:pPr algn="just">
              <a:buFont typeface="Wingdings" panose="05000000000000000000" pitchFamily="2" charset="2"/>
              <a:buChar char="§"/>
            </a:pPr>
            <a:r>
              <a:rPr lang="it-IT" dirty="0" smtClean="0">
                <a:latin typeface="+mj-lt"/>
                <a:ea typeface="Yu Gothic Medium" panose="020B0500000000000000" pitchFamily="34" charset="-128"/>
              </a:rPr>
              <a:t>Attivare formazione in anticipo per nuove e coerenti attività di consulenza e di impresa</a:t>
            </a:r>
          </a:p>
          <a:p>
            <a:pPr algn="just">
              <a:buFont typeface="Wingdings" panose="05000000000000000000" pitchFamily="2" charset="2"/>
              <a:buChar char="§"/>
            </a:pPr>
            <a:r>
              <a:rPr lang="it-IT" dirty="0" smtClean="0">
                <a:solidFill>
                  <a:srgbClr val="FF0066"/>
                </a:solidFill>
                <a:latin typeface="+mj-lt"/>
                <a:ea typeface="Yu Gothic Medium" panose="020B0500000000000000" pitchFamily="34" charset="-128"/>
              </a:rPr>
              <a:t>Mantenere il dialogo strutturato sempre aperto</a:t>
            </a:r>
          </a:p>
          <a:p>
            <a:endParaRPr lang="it-IT" dirty="0">
              <a:latin typeface="Helvetica" panose="020B0604020202020204" pitchFamily="34" charset="0"/>
            </a:endParaRPr>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8</a:t>
            </a:fld>
            <a:endParaRPr lang="it-IT"/>
          </a:p>
        </p:txBody>
      </p:sp>
    </p:spTree>
    <p:extLst>
      <p:ext uri="{BB962C8B-B14F-4D97-AF65-F5344CB8AC3E}">
        <p14:creationId xmlns:p14="http://schemas.microsoft.com/office/powerpoint/2010/main" val="3685740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F355E74-53F7-4FBD-BCE9-F1C68E90EDD3}"/>
              </a:ext>
            </a:extLst>
          </p:cNvPr>
          <p:cNvSpPr>
            <a:spLocks noGrp="1"/>
          </p:cNvSpPr>
          <p:nvPr>
            <p:ph type="title"/>
          </p:nvPr>
        </p:nvSpPr>
        <p:spPr/>
        <p:txBody>
          <a:bodyPr/>
          <a:lstStyle/>
          <a:p>
            <a:r>
              <a:rPr lang="it-IT" dirty="0" smtClean="0">
                <a:solidFill>
                  <a:srgbClr val="00CC99"/>
                </a:solidFill>
                <a:ea typeface="Yu Gothic Medium" panose="020B0500000000000000" pitchFamily="34" charset="-128"/>
              </a:rPr>
              <a:t>I perimetri degli altri fondi, diversi dal FEASR</a:t>
            </a:r>
            <a:endParaRPr lang="it-IT" dirty="0">
              <a:solidFill>
                <a:srgbClr val="00CC99"/>
              </a:solidFill>
              <a:ea typeface="Yu Gothic Medium" panose="020B0500000000000000" pitchFamily="34" charset="-128"/>
            </a:endParaRPr>
          </a:p>
        </p:txBody>
      </p:sp>
      <p:sp>
        <p:nvSpPr>
          <p:cNvPr id="3" name="Segnaposto contenuto 2">
            <a:extLst>
              <a:ext uri="{FF2B5EF4-FFF2-40B4-BE49-F238E27FC236}">
                <a16:creationId xmlns="" xmlns:a16="http://schemas.microsoft.com/office/drawing/2014/main" id="{7F34DFF5-6005-44A4-B323-A7ECC91B9D91}"/>
              </a:ext>
            </a:extLst>
          </p:cNvPr>
          <p:cNvSpPr>
            <a:spLocks noGrp="1"/>
          </p:cNvSpPr>
          <p:nvPr>
            <p:ph idx="1"/>
          </p:nvPr>
        </p:nvSpPr>
        <p:spPr/>
        <p:txBody>
          <a:bodyPr>
            <a:normAutofit fontScale="85000" lnSpcReduction="20000"/>
          </a:bodyPr>
          <a:lstStyle/>
          <a:p>
            <a:pPr algn="just">
              <a:buFont typeface="Wingdings" panose="05000000000000000000" pitchFamily="2" charset="2"/>
              <a:buChar char="§"/>
            </a:pPr>
            <a:r>
              <a:rPr lang="it-IT" dirty="0" smtClean="0">
                <a:latin typeface="+mj-lt"/>
                <a:ea typeface="Yu Gothic Medium" panose="020B0500000000000000" pitchFamily="34" charset="-128"/>
              </a:rPr>
              <a:t>forse è arrivato il momento di parlare tutti la </a:t>
            </a:r>
            <a:r>
              <a:rPr lang="it-IT" i="1" dirty="0" smtClean="0">
                <a:latin typeface="+mj-lt"/>
                <a:ea typeface="Yu Gothic Medium" panose="020B0500000000000000" pitchFamily="34" charset="-128"/>
              </a:rPr>
              <a:t>stessa lingua, maggiore connessione e condivisione (</a:t>
            </a:r>
            <a:r>
              <a:rPr lang="it-IT" dirty="0" smtClean="0">
                <a:latin typeface="+mj-lt"/>
                <a:ea typeface="Yu Gothic Medium" panose="020B0500000000000000" pitchFamily="34" charset="-128"/>
              </a:rPr>
              <a:t>io sono stato </a:t>
            </a:r>
            <a:r>
              <a:rPr lang="it-IT" dirty="0" err="1" smtClean="0">
                <a:latin typeface="+mj-lt"/>
                <a:ea typeface="Yu Gothic Medium" panose="020B0500000000000000" pitchFamily="34" charset="-128"/>
              </a:rPr>
              <a:t>AdG</a:t>
            </a:r>
            <a:r>
              <a:rPr lang="it-IT" dirty="0" smtClean="0">
                <a:latin typeface="+mj-lt"/>
                <a:ea typeface="Yu Gothic Medium" panose="020B0500000000000000" pitchFamily="34" charset="-128"/>
              </a:rPr>
              <a:t> FESR ed FSE)</a:t>
            </a:r>
          </a:p>
          <a:p>
            <a:pPr algn="just">
              <a:buFont typeface="Wingdings" panose="05000000000000000000" pitchFamily="2" charset="2"/>
              <a:buChar char="§"/>
            </a:pPr>
            <a:r>
              <a:rPr lang="it-IT" dirty="0" smtClean="0">
                <a:latin typeface="+mj-lt"/>
                <a:ea typeface="Yu Gothic Medium" panose="020B0500000000000000" pitchFamily="34" charset="-128"/>
              </a:rPr>
              <a:t>FESR (Obiettivo specifico b7- biodiversità ed inquinamento)</a:t>
            </a:r>
          </a:p>
          <a:p>
            <a:pPr lvl="1" algn="just">
              <a:buFont typeface="Wingdings" panose="05000000000000000000" pitchFamily="2" charset="2"/>
              <a:buChar char="§"/>
            </a:pPr>
            <a:r>
              <a:rPr lang="it-IT" dirty="0" smtClean="0">
                <a:latin typeface="+mj-lt"/>
                <a:ea typeface="Yu Gothic Medium" panose="020B0500000000000000" pitchFamily="34" charset="-128"/>
              </a:rPr>
              <a:t>Quadro di azioni finanziate nelle azioni prioritarie di intervento PAF, Piani di Gestione, Misure di Conservazione per la rete Natura 2000)</a:t>
            </a:r>
          </a:p>
          <a:p>
            <a:pPr lvl="1" algn="just">
              <a:buFont typeface="Wingdings" panose="05000000000000000000" pitchFamily="2" charset="2"/>
              <a:buChar char="§"/>
            </a:pPr>
            <a:r>
              <a:rPr lang="it-IT" dirty="0" smtClean="0">
                <a:latin typeface="+mj-lt"/>
                <a:ea typeface="Yu Gothic Medium" panose="020B0500000000000000" pitchFamily="34" charset="-128"/>
              </a:rPr>
              <a:t>Biodiversità, inquinamento, bonifica</a:t>
            </a:r>
          </a:p>
          <a:p>
            <a:pPr lvl="1" algn="just">
              <a:buFont typeface="Wingdings" panose="05000000000000000000" pitchFamily="2" charset="2"/>
              <a:buChar char="§"/>
            </a:pPr>
            <a:r>
              <a:rPr lang="it-IT" dirty="0" smtClean="0">
                <a:latin typeface="+mj-lt"/>
                <a:ea typeface="Yu Gothic Medium" panose="020B0500000000000000" pitchFamily="34" charset="-128"/>
              </a:rPr>
              <a:t>Corridoio e compenetrazione sistemi urbano-rurale</a:t>
            </a:r>
          </a:p>
          <a:p>
            <a:pPr algn="just">
              <a:buFont typeface="Wingdings" panose="05000000000000000000" pitchFamily="2" charset="2"/>
              <a:buChar char="§"/>
            </a:pPr>
            <a:r>
              <a:rPr lang="it-IT" dirty="0" smtClean="0">
                <a:latin typeface="+mj-lt"/>
                <a:ea typeface="Yu Gothic Medium" panose="020B0500000000000000" pitchFamily="34" charset="-128"/>
              </a:rPr>
              <a:t>FSE+</a:t>
            </a:r>
          </a:p>
          <a:p>
            <a:pPr lvl="1" algn="just">
              <a:buFont typeface="Wingdings" panose="05000000000000000000" pitchFamily="2" charset="2"/>
              <a:buChar char="§"/>
            </a:pPr>
            <a:r>
              <a:rPr lang="it-IT" dirty="0" smtClean="0">
                <a:latin typeface="+mj-lt"/>
                <a:ea typeface="Yu Gothic Medium" panose="020B0500000000000000" pitchFamily="34" charset="-128"/>
              </a:rPr>
              <a:t>Valorizzazione Capitale umano detenuto dentro parchi ed aree protette</a:t>
            </a:r>
          </a:p>
          <a:p>
            <a:pPr algn="just">
              <a:buFont typeface="Wingdings" panose="05000000000000000000" pitchFamily="2" charset="2"/>
              <a:buChar char="§"/>
            </a:pPr>
            <a:r>
              <a:rPr lang="it-IT" dirty="0" smtClean="0">
                <a:latin typeface="+mj-lt"/>
                <a:ea typeface="Yu Gothic Medium" panose="020B0500000000000000" pitchFamily="34" charset="-128"/>
              </a:rPr>
              <a:t>FSC (perché no)</a:t>
            </a:r>
          </a:p>
          <a:p>
            <a:pPr lvl="1" algn="just">
              <a:buFont typeface="Wingdings" panose="05000000000000000000" pitchFamily="2" charset="2"/>
              <a:buChar char="§"/>
            </a:pPr>
            <a:r>
              <a:rPr lang="it-IT" dirty="0" smtClean="0">
                <a:latin typeface="+mj-lt"/>
                <a:ea typeface="Yu Gothic Medium" panose="020B0500000000000000" pitchFamily="34" charset="-128"/>
              </a:rPr>
              <a:t>Bonifiche</a:t>
            </a:r>
          </a:p>
          <a:p>
            <a:pPr lvl="1" algn="just">
              <a:buFont typeface="Wingdings" panose="05000000000000000000" pitchFamily="2" charset="2"/>
              <a:buChar char="§"/>
            </a:pPr>
            <a:r>
              <a:rPr lang="it-IT" dirty="0" smtClean="0">
                <a:latin typeface="+mj-lt"/>
                <a:ea typeface="Yu Gothic Medium" panose="020B0500000000000000" pitchFamily="34" charset="-128"/>
              </a:rPr>
              <a:t>Difesa del suolo, dissesti idrogeologici</a:t>
            </a:r>
          </a:p>
          <a:p>
            <a:pPr lvl="1" algn="just">
              <a:buFont typeface="Wingdings" panose="05000000000000000000" pitchFamily="2" charset="2"/>
              <a:buChar char="§"/>
            </a:pPr>
            <a:r>
              <a:rPr lang="it-IT" dirty="0" smtClean="0">
                <a:latin typeface="+mj-lt"/>
                <a:ea typeface="Yu Gothic Medium" panose="020B0500000000000000" pitchFamily="34" charset="-128"/>
              </a:rPr>
              <a:t>Qualità dell’aria</a:t>
            </a:r>
          </a:p>
          <a:p>
            <a:pPr lvl="1" algn="just">
              <a:buFont typeface="Wingdings" panose="05000000000000000000" pitchFamily="2" charset="2"/>
              <a:buChar char="§"/>
            </a:pPr>
            <a:r>
              <a:rPr lang="it-IT" dirty="0" smtClean="0">
                <a:latin typeface="+mj-lt"/>
                <a:ea typeface="Yu Gothic Medium" panose="020B0500000000000000" pitchFamily="34" charset="-128"/>
              </a:rPr>
              <a:t>Rimozione amianto</a:t>
            </a:r>
            <a:endParaRPr lang="it-IT" dirty="0">
              <a:latin typeface="+mj-lt"/>
              <a:ea typeface="Yu Gothic Medium" panose="020B0500000000000000" pitchFamily="34" charset="-128"/>
            </a:endParaRPr>
          </a:p>
        </p:txBody>
      </p:sp>
      <p:sp>
        <p:nvSpPr>
          <p:cNvPr id="4" name="Segnaposto piè di pagina 3"/>
          <p:cNvSpPr>
            <a:spLocks noGrp="1"/>
          </p:cNvSpPr>
          <p:nvPr>
            <p:ph type="ftr" sz="quarter" idx="11"/>
          </p:nvPr>
        </p:nvSpPr>
        <p:spPr/>
        <p:txBody>
          <a:bodyPr/>
          <a:lstStyle/>
          <a:p>
            <a:r>
              <a:rPr lang="it-IT" smtClean="0"/>
              <a:t>contributo ADG Feasr Molise - Massimo Pillarella</a:t>
            </a:r>
            <a:endParaRPr lang="it-IT"/>
          </a:p>
        </p:txBody>
      </p:sp>
      <p:sp>
        <p:nvSpPr>
          <p:cNvPr id="5" name="Segnaposto numero diapositiva 4"/>
          <p:cNvSpPr>
            <a:spLocks noGrp="1"/>
          </p:cNvSpPr>
          <p:nvPr>
            <p:ph type="sldNum" sz="quarter" idx="12"/>
          </p:nvPr>
        </p:nvSpPr>
        <p:spPr/>
        <p:txBody>
          <a:bodyPr/>
          <a:lstStyle/>
          <a:p>
            <a:fld id="{CFB15541-E1C5-4A66-8219-4228102F28C8}" type="slidenum">
              <a:rPr lang="it-IT" smtClean="0"/>
              <a:t>9</a:t>
            </a:fld>
            <a:endParaRPr lang="it-IT"/>
          </a:p>
        </p:txBody>
      </p:sp>
    </p:spTree>
    <p:extLst>
      <p:ext uri="{BB962C8B-B14F-4D97-AF65-F5344CB8AC3E}">
        <p14:creationId xmlns:p14="http://schemas.microsoft.com/office/powerpoint/2010/main" val="39445583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1473</Words>
  <Application>Microsoft Office PowerPoint</Application>
  <PresentationFormat>Widescreen</PresentationFormat>
  <Paragraphs>145</Paragraphs>
  <Slides>12</Slides>
  <Notes>2</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12</vt:i4>
      </vt:variant>
    </vt:vector>
  </HeadingPairs>
  <TitlesOfParts>
    <vt:vector size="23" baseType="lpstr">
      <vt:lpstr>Yu Gothic Medium</vt:lpstr>
      <vt:lpstr>Arial</vt:lpstr>
      <vt:lpstr>Calibri</vt:lpstr>
      <vt:lpstr>Calibri Light</vt:lpstr>
      <vt:lpstr>Cambria</vt:lpstr>
      <vt:lpstr>Georgia</vt:lpstr>
      <vt:lpstr>Helvetica</vt:lpstr>
      <vt:lpstr>Times New Roman</vt:lpstr>
      <vt:lpstr>Trebuchet MS</vt:lpstr>
      <vt:lpstr>Wingdings</vt:lpstr>
      <vt:lpstr>Tema di Office</vt:lpstr>
      <vt:lpstr>             Progetto #madebycitizen4cohesion  Dialogo strutturato Videoconferenza   Parchi e Aree protette  21 giugno 2021, ore 16.30 – 18.30</vt:lpstr>
      <vt:lpstr>I parchi in Molise (vecchi e nuovi)</vt:lpstr>
      <vt:lpstr>I temi, gli spunti, le suggestioni 2021-27</vt:lpstr>
      <vt:lpstr>Il vincolo naturale, un limite, macché!</vt:lpstr>
      <vt:lpstr>L’agricoltura non aiuta sempre le aree protette se non si monitora e non si guida (ci vuole poco)</vt:lpstr>
      <vt:lpstr>Gli slogan della transizione che si parlano con i parchi – le sfide - un decalogo</vt:lpstr>
      <vt:lpstr>Gli strumenti PAC che potremmo attivare</vt:lpstr>
      <vt:lpstr>Avvicinamenti semplici ma concreti</vt:lpstr>
      <vt:lpstr>I perimetri degli altri fondi, diversi dal FEASR</vt:lpstr>
      <vt:lpstr>Avanzamento del FEASR 2023-27</vt:lpstr>
      <vt:lpstr>Cose da mirare con il programma operativo</vt:lpstr>
      <vt:lpstr>Progetto #madebycitizen4cohesion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milena rosa</dc:creator>
  <cp:lastModifiedBy>Utente</cp:lastModifiedBy>
  <cp:revision>33</cp:revision>
  <cp:lastPrinted>2021-06-21T06:57:44Z</cp:lastPrinted>
  <dcterms:created xsi:type="dcterms:W3CDTF">2021-05-17T07:08:03Z</dcterms:created>
  <dcterms:modified xsi:type="dcterms:W3CDTF">2021-06-21T07:09:42Z</dcterms:modified>
</cp:coreProperties>
</file>