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73" r:id="rId2"/>
    <p:sldId id="256" r:id="rId3"/>
    <p:sldId id="322" r:id="rId4"/>
    <p:sldId id="333" r:id="rId5"/>
    <p:sldId id="332" r:id="rId6"/>
    <p:sldId id="336" r:id="rId7"/>
    <p:sldId id="323" r:id="rId8"/>
    <p:sldId id="334" r:id="rId9"/>
    <p:sldId id="324" r:id="rId10"/>
    <p:sldId id="325" r:id="rId11"/>
    <p:sldId id="326" r:id="rId12"/>
    <p:sldId id="327" r:id="rId13"/>
    <p:sldId id="330" r:id="rId14"/>
    <p:sldId id="337" r:id="rId15"/>
    <p:sldId id="321" r:id="rId1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4B"/>
    <a:srgbClr val="94887C"/>
    <a:srgbClr val="830002"/>
    <a:srgbClr val="B10003"/>
    <a:srgbClr val="FEA6BD"/>
    <a:srgbClr val="E1869F"/>
    <a:srgbClr val="FF7080"/>
    <a:srgbClr val="FF97AA"/>
    <a:srgbClr val="FF879D"/>
    <a:srgbClr val="BA6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79"/>
    <p:restoredTop sz="95852" autoAdjust="0"/>
  </p:normalViewPr>
  <p:slideViewPr>
    <p:cSldViewPr snapToGrid="0" snapToObjects="1" showGuides="1">
      <p:cViewPr varScale="1">
        <p:scale>
          <a:sx n="71" d="100"/>
          <a:sy n="71" d="100"/>
        </p:scale>
        <p:origin x="1478" y="53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0D68B-6205-409C-B202-90FAE944DF52}" type="datetimeFigureOut">
              <a:rPr lang="it-IT" smtClean="0"/>
              <a:t>21/06/2021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C2FBB-7FB0-4EE0-A3EA-820768CBD5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35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8B45-40F4-DC45-A116-6E8ECCB5A9CE}" type="datetime1">
              <a:rPr lang="it-IT" smtClean="0"/>
              <a:t>21/06/2021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92C4-7FE8-8C48-91E4-7D72A4114B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80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367E-A9B2-B643-A425-DC2F3398EAE2}" type="datetime1">
              <a:rPr lang="it-IT" smtClean="0"/>
              <a:t>21/06/2021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92C4-7FE8-8C48-91E4-7D72A4114B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38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BE93-5A3E-994E-97BD-F87D493F0C81}" type="datetime1">
              <a:rPr lang="it-IT" smtClean="0"/>
              <a:t>21/06/2021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92C4-7FE8-8C48-91E4-7D72A4114B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22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F5BB-497C-B543-86C3-30056874A641}" type="datetime1">
              <a:rPr lang="it-IT" smtClean="0"/>
              <a:t>21/06/2021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92C4-7FE8-8C48-91E4-7D72A4114B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00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8C5B-90FC-0343-9337-30AC0757A403}" type="datetime1">
              <a:rPr lang="it-IT" smtClean="0"/>
              <a:t>21/06/2021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92C4-7FE8-8C48-91E4-7D72A4114B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02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675E-3D8B-8E4E-BB1E-9298C59911CE}" type="datetime1">
              <a:rPr lang="it-IT" smtClean="0"/>
              <a:t>21/06/2021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92C4-7FE8-8C48-91E4-7D72A4114B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37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A5C9-3D62-3E49-AA43-2BF6CB00B892}" type="datetime1">
              <a:rPr lang="it-IT" smtClean="0"/>
              <a:t>21/06/2021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92C4-7FE8-8C48-91E4-7D72A4114B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14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FB33-A9C4-DE4C-B949-96FD8FC8B6ED}" type="datetime1">
              <a:rPr lang="it-IT" smtClean="0"/>
              <a:t>21/06/2021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92C4-7FE8-8C48-91E4-7D72A4114B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D177-A2F1-4346-AD5A-9FBEA8F18472}" type="datetime1">
              <a:rPr lang="it-IT" smtClean="0"/>
              <a:t>21/06/2021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92C4-7FE8-8C48-91E4-7D72A4114B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49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5984-4F3F-E042-B975-2A6C1AE2B076}" type="datetime1">
              <a:rPr lang="it-IT" smtClean="0"/>
              <a:t>21/06/2021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92C4-7FE8-8C48-91E4-7D72A4114B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80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7FC4-2C03-2348-ADE1-D9A25AF06F80}" type="datetime1">
              <a:rPr lang="it-IT" smtClean="0"/>
              <a:t>21/06/2021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92C4-7FE8-8C48-91E4-7D72A4114B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09381-1289-7A46-B715-F475F6FBB7C2}" type="datetime1">
              <a:rPr lang="it-IT" smtClean="0"/>
              <a:t>21/06/2021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D92C4-7FE8-8C48-91E4-7D72A4114B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29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C38C064-6FEF-0345-B86E-DA34C8D79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-1076397" y="3336179"/>
            <a:ext cx="4284064" cy="2432183"/>
          </a:xfrm>
          <a:prstGeom prst="rect">
            <a:avLst/>
          </a:prstGeom>
          <a:noFill/>
          <a:ln>
            <a:noFill/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prstClr val="black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285680" y="1059745"/>
            <a:ext cx="3709625" cy="4973065"/>
          </a:xfrm>
          <a:prstGeom prst="rect">
            <a:avLst/>
          </a:prstGeom>
          <a:noFill/>
          <a:ln>
            <a:noFill/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Garamond" panose="02020404030301010803" pitchFamily="18" charset="0"/>
              <a:cs typeface="Abadi MT Condensed Ligh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668551" y="1059745"/>
            <a:ext cx="33825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8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 </a:t>
            </a:r>
            <a:r>
              <a:rPr lang="en-GB" sz="2800" dirty="0" err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parchi</a:t>
            </a:r>
            <a:r>
              <a:rPr lang="en-GB" sz="28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come </a:t>
            </a:r>
            <a:r>
              <a:rPr lang="en-GB" sz="2800" dirty="0" err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laboratori</a:t>
            </a:r>
            <a:r>
              <a:rPr lang="en-GB" sz="28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di </a:t>
            </a:r>
            <a:r>
              <a:rPr lang="en-GB" sz="2800" dirty="0" err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sviluppo</a:t>
            </a:r>
            <a:r>
              <a:rPr lang="en-GB" sz="28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sostenibile</a:t>
            </a:r>
            <a:endParaRPr lang="en-GB" sz="28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>
              <a:lnSpc>
                <a:spcPct val="90000"/>
              </a:lnSpc>
            </a:pPr>
            <a:endParaRPr lang="en-GB" sz="28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>
              <a:lnSpc>
                <a:spcPct val="90000"/>
              </a:lnSpc>
            </a:pPr>
            <a:r>
              <a:rPr lang="en-GB" sz="2000" i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Prof. G. </a:t>
            </a:r>
            <a:r>
              <a:rPr lang="en-GB" sz="2000" i="1" dirty="0" err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Cannata</a:t>
            </a:r>
            <a:endParaRPr lang="en-GB" sz="2000" i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>
              <a:lnSpc>
                <a:spcPct val="90000"/>
              </a:lnSpc>
            </a:pPr>
            <a:endParaRPr lang="en-GB" sz="2000" i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>
              <a:lnSpc>
                <a:spcPct val="90000"/>
              </a:lnSpc>
            </a:pPr>
            <a:r>
              <a:rPr lang="en-GB" sz="1400" i="1" dirty="0">
                <a:solidFill>
                  <a:srgbClr val="FFEE4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Presidente Parco Nazionale </a:t>
            </a:r>
          </a:p>
          <a:p>
            <a:pPr>
              <a:lnSpc>
                <a:spcPct val="90000"/>
              </a:lnSpc>
            </a:pPr>
            <a:r>
              <a:rPr lang="en-GB" sz="1400" i="1" dirty="0">
                <a:solidFill>
                  <a:srgbClr val="FFEE4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d’Abruzzo, Lazio e Molise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68549" y="5368126"/>
            <a:ext cx="3624147" cy="13293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o-RO" sz="1400" dirty="0" err="1">
                <a:solidFill>
                  <a:schemeClr val="bg1"/>
                </a:solidFill>
                <a:latin typeface="Garamond" panose="02020404030301010803" pitchFamily="18" charset="0"/>
                <a:cs typeface="Abadi MT Condensed Light"/>
              </a:rPr>
              <a:t>Dialogo</a:t>
            </a:r>
            <a:r>
              <a:rPr lang="ro-RO" sz="1400" dirty="0">
                <a:solidFill>
                  <a:schemeClr val="bg1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ro-RO" sz="1400" dirty="0" err="1">
                <a:solidFill>
                  <a:schemeClr val="bg1"/>
                </a:solidFill>
                <a:latin typeface="Garamond" panose="02020404030301010803" pitchFamily="18" charset="0"/>
                <a:cs typeface="Abadi MT Condensed Light"/>
              </a:rPr>
              <a:t>strutturato</a:t>
            </a:r>
            <a:r>
              <a:rPr lang="ro-RO" sz="1400" dirty="0">
                <a:solidFill>
                  <a:schemeClr val="bg1"/>
                </a:solidFill>
                <a:latin typeface="Garamond" panose="02020404030301010803" pitchFamily="18" charset="0"/>
                <a:cs typeface="Abadi MT Condensed Light"/>
              </a:rPr>
              <a:t> ”</a:t>
            </a:r>
            <a:r>
              <a:rPr lang="ro-RO" sz="1400" dirty="0" err="1">
                <a:solidFill>
                  <a:schemeClr val="bg1"/>
                </a:solidFill>
                <a:latin typeface="Garamond" panose="02020404030301010803" pitchFamily="18" charset="0"/>
                <a:cs typeface="Abadi MT Condensed Light"/>
              </a:rPr>
              <a:t>Parchi</a:t>
            </a:r>
            <a:r>
              <a:rPr lang="ro-RO" sz="1400" dirty="0">
                <a:solidFill>
                  <a:schemeClr val="bg1"/>
                </a:solidFill>
                <a:latin typeface="Garamond" panose="02020404030301010803" pitchFamily="18" charset="0"/>
                <a:cs typeface="Abadi MT Condensed Light"/>
              </a:rPr>
              <a:t> e </a:t>
            </a:r>
            <a:r>
              <a:rPr lang="ro-RO" sz="1400" dirty="0" err="1">
                <a:solidFill>
                  <a:schemeClr val="bg1"/>
                </a:solidFill>
                <a:latin typeface="Garamond" panose="02020404030301010803" pitchFamily="18" charset="0"/>
                <a:cs typeface="Abadi MT Condensed Light"/>
              </a:rPr>
              <a:t>Aree</a:t>
            </a:r>
            <a:r>
              <a:rPr lang="ro-RO" sz="1400" dirty="0">
                <a:solidFill>
                  <a:schemeClr val="bg1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ro-RO" sz="1400" dirty="0" err="1">
                <a:solidFill>
                  <a:schemeClr val="bg1"/>
                </a:solidFill>
                <a:latin typeface="Garamond" panose="02020404030301010803" pitchFamily="18" charset="0"/>
                <a:cs typeface="Abadi MT Condensed Light"/>
              </a:rPr>
              <a:t>Protette</a:t>
            </a:r>
            <a:r>
              <a:rPr lang="ro-RO" sz="1400" dirty="0">
                <a:solidFill>
                  <a:schemeClr val="bg1"/>
                </a:solidFill>
                <a:latin typeface="Garamond" panose="02020404030301010803" pitchFamily="18" charset="0"/>
                <a:cs typeface="Abadi MT Condensed Light"/>
              </a:rPr>
              <a:t>”</a:t>
            </a:r>
          </a:p>
          <a:p>
            <a:pPr algn="l"/>
            <a:r>
              <a:rPr lang="ro-RO" sz="1400" dirty="0" err="1">
                <a:solidFill>
                  <a:schemeClr val="bg1"/>
                </a:solidFill>
                <a:latin typeface="Garamond" panose="02020404030301010803" pitchFamily="18" charset="0"/>
                <a:cs typeface="Abadi MT Condensed Light"/>
              </a:rPr>
              <a:t>Progetto</a:t>
            </a:r>
            <a:r>
              <a:rPr lang="ro-RO" sz="1400" dirty="0">
                <a:solidFill>
                  <a:schemeClr val="bg1"/>
                </a:solidFill>
                <a:latin typeface="Garamond" panose="02020404030301010803" pitchFamily="18" charset="0"/>
                <a:cs typeface="Abadi MT Condensed Light"/>
              </a:rPr>
              <a:t> #madebycitizen4cohesion</a:t>
            </a:r>
          </a:p>
          <a:p>
            <a:pPr algn="l"/>
            <a:endParaRPr lang="ro-RO" sz="1400" dirty="0">
              <a:solidFill>
                <a:schemeClr val="bg1"/>
              </a:solidFill>
              <a:latin typeface="Garamond" panose="02020404030301010803" pitchFamily="18" charset="0"/>
              <a:cs typeface="Abadi MT Condensed Light"/>
            </a:endParaRPr>
          </a:p>
          <a:p>
            <a:pPr algn="l"/>
            <a:r>
              <a:rPr lang="ro-RO" sz="1400" dirty="0">
                <a:solidFill>
                  <a:schemeClr val="bg1"/>
                </a:solidFill>
                <a:latin typeface="Garamond" panose="02020404030301010803" pitchFamily="18" charset="0"/>
                <a:cs typeface="Abadi MT Condensed Light"/>
              </a:rPr>
              <a:t>21 </a:t>
            </a:r>
            <a:r>
              <a:rPr lang="ro-RO" sz="1400" dirty="0" err="1">
                <a:solidFill>
                  <a:schemeClr val="bg1"/>
                </a:solidFill>
                <a:latin typeface="Garamond" panose="02020404030301010803" pitchFamily="18" charset="0"/>
                <a:cs typeface="Abadi MT Condensed Light"/>
              </a:rPr>
              <a:t>giugno</a:t>
            </a:r>
            <a:r>
              <a:rPr lang="ro-RO" sz="1400" dirty="0">
                <a:solidFill>
                  <a:schemeClr val="bg1"/>
                </a:solidFill>
                <a:latin typeface="Garamond" panose="02020404030301010803" pitchFamily="18" charset="0"/>
                <a:cs typeface="Abadi MT Condensed Light"/>
              </a:rPr>
              <a:t> 2021</a:t>
            </a:r>
          </a:p>
        </p:txBody>
      </p:sp>
      <p:pic>
        <p:nvPicPr>
          <p:cNvPr id="11" name="Picture 2" descr="Il Marchio del Parco | Parco Nazionale d'Abruzzo, Lazio e Molise">
            <a:extLst>
              <a:ext uri="{FF2B5EF4-FFF2-40B4-BE49-F238E27FC236}">
                <a16:creationId xmlns:a16="http://schemas.microsoft.com/office/drawing/2014/main" id="{097A6CCF-706C-3B4E-BEA3-E28D8E4AE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86" b="91753" l="9653" r="89575">
                        <a14:foregroundMark x1="44015" y1="31959" x2="44015" y2="31959"/>
                        <a14:foregroundMark x1="44015" y1="22165" x2="44015" y2="22165"/>
                        <a14:foregroundMark x1="42471" y1="51031" x2="42471" y2="51031"/>
                        <a14:foregroundMark x1="52510" y1="52062" x2="52510" y2="52062"/>
                        <a14:foregroundMark x1="45174" y1="34021" x2="45174" y2="34021"/>
                        <a14:foregroundMark x1="45174" y1="14948" x2="45174" y2="14948"/>
                        <a14:foregroundMark x1="44015" y1="50000" x2="44015" y2="50000"/>
                        <a14:foregroundMark x1="52124" y1="6701" x2="52124" y2="6701"/>
                        <a14:foregroundMark x1="45946" y1="21134" x2="45946" y2="21134"/>
                        <a14:foregroundMark x1="41313" y1="52062" x2="41313" y2="52062"/>
                        <a14:foregroundMark x1="41313" y1="43814" x2="41313" y2="43814"/>
                        <a14:foregroundMark x1="52124" y1="51031" x2="52124" y2="51031"/>
                        <a14:foregroundMark x1="49807" y1="40206" x2="49807" y2="40206"/>
                        <a14:foregroundMark x1="56757" y1="51031" x2="56757" y2="51031"/>
                        <a14:foregroundMark x1="49421" y1="37629" x2="49421" y2="37629"/>
                        <a14:foregroundMark x1="49807" y1="37629" x2="49807" y2="37629"/>
                        <a14:foregroundMark x1="50579" y1="37629" x2="50579" y2="37629"/>
                        <a14:foregroundMark x1="50579" y1="36598" x2="50579" y2="36598"/>
                        <a14:foregroundMark x1="50579" y1="35567" x2="50579" y2="35567"/>
                        <a14:foregroundMark x1="47876" y1="91753" x2="47876" y2="91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547" y="176126"/>
            <a:ext cx="821459" cy="61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843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09466" y="1303333"/>
            <a:ext cx="872507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EE4B"/>
              </a:buClr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Come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è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cambiato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il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ruolo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dei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territori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protetti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nel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tempo? 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 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Le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nuove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funzioni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che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si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accompagnano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a tutela 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conservazione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. 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Diversità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biologica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diversità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culturale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diversità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istituzionale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.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I </a:t>
            </a:r>
            <a:r>
              <a:rPr lang="en-GB" sz="2000" b="1" dirty="0" err="1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Parchi</a:t>
            </a:r>
            <a:r>
              <a:rPr lang="en-GB" sz="2000" b="1" dirty="0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 come </a:t>
            </a:r>
            <a:r>
              <a:rPr lang="en-GB" sz="2000" b="1" dirty="0" err="1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agenzie</a:t>
            </a:r>
            <a:r>
              <a:rPr lang="en-GB" sz="2000" b="1" dirty="0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 di </a:t>
            </a:r>
            <a:r>
              <a:rPr lang="en-GB" sz="2000" b="1" dirty="0" err="1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sviluppo</a:t>
            </a:r>
            <a:r>
              <a:rPr lang="en-GB" sz="2000" b="1" dirty="0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territoriale</a:t>
            </a:r>
            <a:r>
              <a:rPr lang="en-GB" sz="2000" b="1" dirty="0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, come </a:t>
            </a:r>
            <a:r>
              <a:rPr lang="en-GB" sz="2000" b="1" dirty="0" err="1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laboratori</a:t>
            </a:r>
            <a:r>
              <a:rPr lang="en-GB" sz="2000" b="1" dirty="0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b="1" dirty="0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 come </a:t>
            </a:r>
            <a:r>
              <a:rPr lang="en-GB" sz="2000" b="1" dirty="0" err="1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catalizzatori</a:t>
            </a:r>
            <a:r>
              <a:rPr lang="en-GB" sz="2000" b="1" dirty="0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 di </a:t>
            </a:r>
            <a:r>
              <a:rPr lang="en-GB" sz="2000" b="1" dirty="0" err="1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processi</a:t>
            </a:r>
            <a:r>
              <a:rPr lang="en-GB" sz="2000" b="1" dirty="0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endogeni</a:t>
            </a:r>
            <a:r>
              <a:rPr lang="en-GB" sz="2000" b="1" dirty="0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 di </a:t>
            </a:r>
            <a:r>
              <a:rPr lang="en-GB" sz="2000" b="1" dirty="0" err="1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sviluppo</a:t>
            </a:r>
            <a:r>
              <a:rPr lang="en-GB" sz="2000" b="1" dirty="0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sostenibile</a:t>
            </a:r>
            <a:r>
              <a:rPr lang="en-GB" sz="2000" b="1" dirty="0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 (</a:t>
            </a:r>
            <a:r>
              <a:rPr lang="en-GB" sz="2000" b="1" dirty="0" err="1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ambientale</a:t>
            </a:r>
            <a:r>
              <a:rPr lang="en-GB" sz="2000" b="1" dirty="0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, </a:t>
            </a:r>
            <a:r>
              <a:rPr lang="en-GB" sz="2000" b="1" dirty="0" err="1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economico</a:t>
            </a:r>
            <a:r>
              <a:rPr lang="en-GB" sz="2000" b="1" dirty="0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, </a:t>
            </a:r>
            <a:r>
              <a:rPr lang="en-GB" sz="2000" b="1" dirty="0" err="1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sociale</a:t>
            </a:r>
            <a:r>
              <a:rPr lang="en-GB" sz="2000" b="1" dirty="0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, </a:t>
            </a:r>
            <a:r>
              <a:rPr lang="en-GB" sz="2000" b="1" dirty="0" err="1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culturale</a:t>
            </a:r>
            <a:r>
              <a:rPr lang="en-GB" sz="2000" b="1" dirty="0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, </a:t>
            </a:r>
            <a:r>
              <a:rPr lang="en-GB" sz="2000" b="1" dirty="0" err="1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istituzionale</a:t>
            </a:r>
            <a:r>
              <a:rPr lang="en-GB" sz="2000" b="1" dirty="0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).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0000"/>
              </a:solidFill>
              <a:highlight>
                <a:srgbClr val="FFEE4B"/>
              </a:highlight>
              <a:latin typeface="Garamond" panose="02020404030301010803" pitchFamily="18" charset="0"/>
              <a:cs typeface="Abadi MT Condensed Light"/>
              <a:sym typeface="Wingdings" pitchFamily="2" charset="2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it-IT" sz="2000" b="1" dirty="0">
                <a:highlight>
                  <a:srgbClr val="FFEE4B"/>
                </a:highlight>
                <a:latin typeface="Garamond" panose="02020404030301010803" pitchFamily="18" charset="0"/>
              </a:rPr>
              <a:t>I parchi come sistema di esperienze e di conflitti verso buone pratiche.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0000"/>
              </a:solidFill>
              <a:highlight>
                <a:srgbClr val="FFEE4B"/>
              </a:highlight>
              <a:latin typeface="Garamond" panose="02020404030301010803" pitchFamily="18" charset="0"/>
              <a:cs typeface="Abadi MT Condensed Light"/>
              <a:sym typeface="Wingdings" pitchFamily="2" charset="2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</p:txBody>
      </p:sp>
      <p:pic>
        <p:nvPicPr>
          <p:cNvPr id="2050" name="Picture 2" descr="Il Marchio del Parco | Parco Nazionale d'Abruzzo, Lazio e Molise">
            <a:extLst>
              <a:ext uri="{FF2B5EF4-FFF2-40B4-BE49-F238E27FC236}">
                <a16:creationId xmlns:a16="http://schemas.microsoft.com/office/drawing/2014/main" id="{C77FA191-EFFE-8148-A354-7976AE68A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2018" y="201591"/>
            <a:ext cx="1116145" cy="8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3EAC2DA5-9C2A-BE46-BA8A-F8A8731B21E2}"/>
              </a:ext>
            </a:extLst>
          </p:cNvPr>
          <p:cNvSpPr/>
          <p:nvPr/>
        </p:nvSpPr>
        <p:spPr>
          <a:xfrm>
            <a:off x="5839" y="153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Cosa è un </a:t>
            </a:r>
            <a:r>
              <a:rPr lang="en-GB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parco</a:t>
            </a: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?</a:t>
            </a:r>
          </a:p>
          <a:p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  <a:cs typeface="Futura Condensed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6B3143-B2A5-5644-97F7-A27A997234F4}"/>
              </a:ext>
            </a:extLst>
          </p:cNvPr>
          <p:cNvSpPr txBox="1"/>
          <p:nvPr/>
        </p:nvSpPr>
        <p:spPr>
          <a:xfrm>
            <a:off x="8296507" y="6333893"/>
            <a:ext cx="490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aramond" panose="02020404030301010803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11605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5839" y="15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Come </a:t>
            </a:r>
            <a:r>
              <a:rPr lang="en-GB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liberare</a:t>
            </a: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 il </a:t>
            </a:r>
            <a:r>
              <a:rPr lang="en-GB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potenziale</a:t>
            </a: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?</a:t>
            </a:r>
          </a:p>
        </p:txBody>
      </p:sp>
      <p:sp>
        <p:nvSpPr>
          <p:cNvPr id="7" name="Rettangolo 6"/>
          <p:cNvSpPr/>
          <p:nvPr/>
        </p:nvSpPr>
        <p:spPr>
          <a:xfrm>
            <a:off x="209466" y="1303334"/>
            <a:ext cx="87250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L’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innovazione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istituzionale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confini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amministrativi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ruolo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delle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classi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dirigenti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locali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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Quali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sono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le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entità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politico-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amministrative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più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idonee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ad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attuare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le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politiche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?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Quale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ruolo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possono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ricoprire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gli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Enti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Parco come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piattaforme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di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innovazione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istituzionale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in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aree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interne (e di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formazione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per le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classi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dirigenti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locali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burocratico-amministrative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)? 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I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limiti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amministrativi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e le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conflittualità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tra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livelli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di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governo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: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possono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confini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del Parco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determinare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limiti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che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facilitano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esternalità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positive 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consentano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il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consolidamento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del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ruolo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di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istituzioni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formali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informali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innovative per la gestione di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beni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e servizi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pubblici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aggregando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preferenze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conoscenze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locali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?  </a:t>
            </a:r>
            <a:r>
              <a:rPr lang="en-GB" sz="2000" dirty="0">
                <a:latin typeface="Garamond" panose="02020404030301010803" pitchFamily="18" charset="0"/>
                <a:cs typeface="Abadi MT Condensed Light"/>
              </a:rPr>
              <a:t>(</a:t>
            </a:r>
            <a:r>
              <a:rPr lang="en-GB" sz="2000" dirty="0" err="1">
                <a:latin typeface="Garamond" panose="02020404030301010803" pitchFamily="18" charset="0"/>
                <a:cs typeface="Abadi MT Condensed Light"/>
              </a:rPr>
              <a:t>l’esperienza</a:t>
            </a:r>
            <a:r>
              <a:rPr lang="en-GB" sz="2000" dirty="0"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latin typeface="Garamond" panose="02020404030301010803" pitchFamily="18" charset="0"/>
                <a:cs typeface="Abadi MT Condensed Light"/>
              </a:rPr>
              <a:t>delle</a:t>
            </a:r>
            <a:r>
              <a:rPr lang="en-GB" sz="2000" dirty="0">
                <a:latin typeface="Garamond" panose="02020404030301010803" pitchFamily="18" charset="0"/>
                <a:cs typeface="Abadi MT Condensed Light"/>
              </a:rPr>
              <a:t> Zone </a:t>
            </a:r>
            <a:r>
              <a:rPr lang="en-GB" sz="2000" dirty="0" err="1">
                <a:latin typeface="Garamond" panose="02020404030301010803" pitchFamily="18" charset="0"/>
                <a:cs typeface="Abadi MT Condensed Light"/>
              </a:rPr>
              <a:t>Economiche</a:t>
            </a:r>
            <a:r>
              <a:rPr lang="en-GB" sz="2000" dirty="0"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latin typeface="Garamond" panose="02020404030301010803" pitchFamily="18" charset="0"/>
                <a:cs typeface="Abadi MT Condensed Light"/>
              </a:rPr>
              <a:t>Ambientali</a:t>
            </a:r>
            <a:r>
              <a:rPr lang="en-GB" sz="2000" dirty="0">
                <a:latin typeface="Garamond" panose="02020404030301010803" pitchFamily="18" charset="0"/>
                <a:cs typeface="Abadi MT Condensed Light"/>
              </a:rPr>
              <a:t>)</a:t>
            </a:r>
          </a:p>
          <a:p>
            <a:pPr>
              <a:buClr>
                <a:srgbClr val="FFEE4B"/>
              </a:buClr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Quale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allocazione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territoriale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degli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interventi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fondi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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l’esplicitazione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dei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risultati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attesi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in termini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territoriali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(ex ante,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vedi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FD, 2021)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</p:txBody>
      </p:sp>
      <p:pic>
        <p:nvPicPr>
          <p:cNvPr id="2050" name="Picture 2" descr="Il Marchio del Parco | Parco Nazionale d'Abruzzo, Lazio e Molise">
            <a:extLst>
              <a:ext uri="{FF2B5EF4-FFF2-40B4-BE49-F238E27FC236}">
                <a16:creationId xmlns:a16="http://schemas.microsoft.com/office/drawing/2014/main" id="{C77FA191-EFFE-8148-A354-7976AE68A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2018" y="201591"/>
            <a:ext cx="1116145" cy="8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954C2E6-F875-984C-89BD-684C9C17C258}"/>
              </a:ext>
            </a:extLst>
          </p:cNvPr>
          <p:cNvSpPr txBox="1"/>
          <p:nvPr/>
        </p:nvSpPr>
        <p:spPr>
          <a:xfrm>
            <a:off x="8296507" y="6333893"/>
            <a:ext cx="490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aramond" panose="02020404030301010803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66594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09466" y="1303334"/>
            <a:ext cx="872507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Comunicare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le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opportunità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(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oltre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vincoli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).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Il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ruolo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e la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percezione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del benchmarking: Il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valore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delle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azioni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innovative (da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adottare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come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esperimentali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), e il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riconoscimento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e la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promozione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dello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sperimentalismo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della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mobilitazione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degli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attori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locali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. 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Si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registrano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segnali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di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innovazione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legati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al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tessuto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imprenditoriale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all’attivismo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di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alcuni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soggetti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della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società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civile, ma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è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necessario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promuovere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interventi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che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incentivino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soggetti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locali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a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investire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rischiare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scoraggiando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pratiche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di free riding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locali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e di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estrazione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della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rendita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dell’azione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pubblica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che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lo scenario in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atto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(PNRR,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l’avvio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di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fiscalità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di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vantaggio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cfr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.  ZEA),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potrebbero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favorire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. 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Come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l’offerta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di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nuovi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beni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servizi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pubblici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può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promuovere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imprenditorialità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innovazione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? 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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Capacità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 di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attrarre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investimenti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privati</a:t>
            </a:r>
            <a:endParaRPr lang="en-GB" sz="2000" b="1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</p:txBody>
      </p:sp>
      <p:pic>
        <p:nvPicPr>
          <p:cNvPr id="2050" name="Picture 2" descr="Il Marchio del Parco | Parco Nazionale d'Abruzzo, Lazio e Molise">
            <a:extLst>
              <a:ext uri="{FF2B5EF4-FFF2-40B4-BE49-F238E27FC236}">
                <a16:creationId xmlns:a16="http://schemas.microsoft.com/office/drawing/2014/main" id="{C77FA191-EFFE-8148-A354-7976AE68A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2018" y="201591"/>
            <a:ext cx="1116145" cy="8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AC62C5DC-4113-164E-BE88-655BC55A83E2}"/>
              </a:ext>
            </a:extLst>
          </p:cNvPr>
          <p:cNvSpPr/>
          <p:nvPr/>
        </p:nvSpPr>
        <p:spPr>
          <a:xfrm>
            <a:off x="5839" y="15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Come </a:t>
            </a:r>
            <a:r>
              <a:rPr lang="en-GB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liberare</a:t>
            </a: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 il </a:t>
            </a:r>
            <a:r>
              <a:rPr lang="en-GB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potenziale</a:t>
            </a: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BEFFF22-11E7-E744-96E0-655391EED3A2}"/>
              </a:ext>
            </a:extLst>
          </p:cNvPr>
          <p:cNvSpPr txBox="1"/>
          <p:nvPr/>
        </p:nvSpPr>
        <p:spPr>
          <a:xfrm>
            <a:off x="8296507" y="6333893"/>
            <a:ext cx="490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aramond" panose="02020404030301010803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47248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l Marchio del Parco | Parco Nazionale d'Abruzzo, Lazio e Molise">
            <a:extLst>
              <a:ext uri="{FF2B5EF4-FFF2-40B4-BE49-F238E27FC236}">
                <a16:creationId xmlns:a16="http://schemas.microsoft.com/office/drawing/2014/main" id="{C77FA191-EFFE-8148-A354-7976AE68A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2018" y="201591"/>
            <a:ext cx="1116145" cy="8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BCB54DE5-7EA1-4F4E-ABFA-46B77CFE109D}"/>
              </a:ext>
            </a:extLst>
          </p:cNvPr>
          <p:cNvSpPr/>
          <p:nvPr/>
        </p:nvSpPr>
        <p:spPr>
          <a:xfrm>
            <a:off x="4906537" y="1446821"/>
            <a:ext cx="3490332" cy="346472"/>
          </a:xfrm>
          <a:prstGeom prst="roundRect">
            <a:avLst>
              <a:gd name="adj" fmla="val 19634"/>
            </a:avLst>
          </a:prstGeom>
          <a:noFill/>
          <a:ln w="12700">
            <a:solidFill>
              <a:srgbClr val="FFE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tlCol="0" anchor="ctr">
            <a:spAutoFit/>
          </a:bodyPr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Garamond" panose="02020404030301010803" pitchFamily="18" charset="0"/>
                <a:cs typeface="Futura Medium" panose="020B0602020204020303" pitchFamily="34" charset="-79"/>
              </a:rPr>
              <a:t>Innovazione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DDFC17A-D3CE-E645-B71A-F8CFF0FA5A2B}"/>
              </a:ext>
            </a:extLst>
          </p:cNvPr>
          <p:cNvSpPr/>
          <p:nvPr/>
        </p:nvSpPr>
        <p:spPr>
          <a:xfrm>
            <a:off x="4906537" y="1879181"/>
            <a:ext cx="3490331" cy="346472"/>
          </a:xfrm>
          <a:prstGeom prst="roundRect">
            <a:avLst>
              <a:gd name="adj" fmla="val 19634"/>
            </a:avLst>
          </a:prstGeom>
          <a:solidFill>
            <a:schemeClr val="bg1"/>
          </a:solidFill>
          <a:ln w="12700">
            <a:solidFill>
              <a:srgbClr val="FFE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tlCol="0" anchor="ctr">
            <a:spAutoFit/>
          </a:bodyPr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Garamond" panose="02020404030301010803" pitchFamily="18" charset="0"/>
                <a:cs typeface="Futura Medium" panose="020B0602020204020303" pitchFamily="34" charset="-79"/>
              </a:rPr>
              <a:t>Agroalimentare 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8C4B5C57-CDF3-6C40-9819-D53F29A03301}"/>
              </a:ext>
            </a:extLst>
          </p:cNvPr>
          <p:cNvSpPr/>
          <p:nvPr/>
        </p:nvSpPr>
        <p:spPr>
          <a:xfrm>
            <a:off x="4906535" y="2742936"/>
            <a:ext cx="3490332" cy="346472"/>
          </a:xfrm>
          <a:prstGeom prst="roundRect">
            <a:avLst>
              <a:gd name="adj" fmla="val 19634"/>
            </a:avLst>
          </a:prstGeom>
          <a:solidFill>
            <a:schemeClr val="bg1"/>
          </a:solidFill>
          <a:ln w="12700">
            <a:solidFill>
              <a:srgbClr val="FFE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tlCol="0" anchor="ctr">
            <a:spAutoFit/>
          </a:bodyPr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Garamond" panose="02020404030301010803" pitchFamily="18" charset="0"/>
                <a:cs typeface="Futura Medium" panose="020B0602020204020303" pitchFamily="34" charset="-79"/>
              </a:rPr>
              <a:t>Artigianato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5FD99775-7E5F-A649-92BE-BF993C454897}"/>
              </a:ext>
            </a:extLst>
          </p:cNvPr>
          <p:cNvSpPr/>
          <p:nvPr/>
        </p:nvSpPr>
        <p:spPr>
          <a:xfrm>
            <a:off x="4906534" y="3604020"/>
            <a:ext cx="3490335" cy="346472"/>
          </a:xfrm>
          <a:prstGeom prst="roundRect">
            <a:avLst>
              <a:gd name="adj" fmla="val 19634"/>
            </a:avLst>
          </a:prstGeom>
          <a:solidFill>
            <a:schemeClr val="bg1"/>
          </a:solidFill>
          <a:ln w="12700">
            <a:solidFill>
              <a:srgbClr val="FFE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tlCol="0" anchor="ctr">
            <a:spAutoFit/>
          </a:bodyPr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Garamond" panose="02020404030301010803" pitchFamily="18" charset="0"/>
                <a:cs typeface="Futura Medium" panose="020B0602020204020303" pitchFamily="34" charset="-79"/>
              </a:rPr>
              <a:t>Strutture culturali in aree interne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7DD5979A-C886-BB49-929C-75991AC25C37}"/>
              </a:ext>
            </a:extLst>
          </p:cNvPr>
          <p:cNvSpPr/>
          <p:nvPr/>
        </p:nvSpPr>
        <p:spPr>
          <a:xfrm>
            <a:off x="4906537" y="3175456"/>
            <a:ext cx="3490332" cy="346472"/>
          </a:xfrm>
          <a:prstGeom prst="roundRect">
            <a:avLst>
              <a:gd name="adj" fmla="val 19634"/>
            </a:avLst>
          </a:prstGeom>
          <a:solidFill>
            <a:schemeClr val="bg1"/>
          </a:solidFill>
          <a:ln w="12700">
            <a:solidFill>
              <a:srgbClr val="FFE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tlCol="0" anchor="ctr">
            <a:spAutoFit/>
          </a:bodyPr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Garamond" panose="02020404030301010803" pitchFamily="18" charset="0"/>
                <a:cs typeface="Futura Medium" panose="020B0602020204020303" pitchFamily="34" charset="-79"/>
              </a:rPr>
              <a:t>Imprenditoria e immigrazione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E8D9762B-E2ED-3A49-B801-F42447B0E7CB}"/>
              </a:ext>
            </a:extLst>
          </p:cNvPr>
          <p:cNvSpPr/>
          <p:nvPr/>
        </p:nvSpPr>
        <p:spPr>
          <a:xfrm>
            <a:off x="4906536" y="2314384"/>
            <a:ext cx="3490331" cy="346472"/>
          </a:xfrm>
          <a:prstGeom prst="roundRect">
            <a:avLst>
              <a:gd name="adj" fmla="val 19634"/>
            </a:avLst>
          </a:prstGeom>
          <a:solidFill>
            <a:schemeClr val="bg1"/>
          </a:solidFill>
          <a:ln w="12700">
            <a:solidFill>
              <a:srgbClr val="FFE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tlCol="0" anchor="ctr">
            <a:spAutoFit/>
          </a:bodyPr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Garamond" panose="02020404030301010803" pitchFamily="18" charset="0"/>
                <a:cs typeface="Futura Medium" panose="020B0602020204020303" pitchFamily="34" charset="-79"/>
              </a:rPr>
              <a:t>Gestione delle foreste 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F0EBDE5-81DB-904F-B27B-B57B6A259BB9}"/>
              </a:ext>
            </a:extLst>
          </p:cNvPr>
          <p:cNvSpPr/>
          <p:nvPr/>
        </p:nvSpPr>
        <p:spPr>
          <a:xfrm>
            <a:off x="198314" y="5067547"/>
            <a:ext cx="87250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EE4B"/>
              </a:buClr>
            </a:pPr>
            <a:endParaRPr lang="en-GB" sz="2000" dirty="0">
              <a:solidFill>
                <a:srgbClr val="000000"/>
              </a:solidFill>
              <a:latin typeface="Futura Condensed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u="sng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Chi? Come? </a:t>
            </a:r>
            <a:r>
              <a:rPr lang="en-GB" sz="2000" u="sng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Quanto</a:t>
            </a:r>
            <a:r>
              <a:rPr lang="en-GB" sz="2000" u="sng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? Tempi?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Dai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settori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agli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ambiti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tematici</a:t>
            </a:r>
            <a:endParaRPr lang="en-GB" sz="2000" b="1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Politiche</a:t>
            </a:r>
            <a:r>
              <a:rPr lang="en-GB" sz="2000" dirty="0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 per </a:t>
            </a:r>
            <a:r>
              <a:rPr lang="en-GB" sz="2000" dirty="0" err="1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i</a:t>
            </a:r>
            <a:r>
              <a:rPr lang="en-GB" sz="2000" dirty="0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parchi</a:t>
            </a:r>
            <a:r>
              <a:rPr lang="en-GB" sz="2000" dirty="0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 come </a:t>
            </a:r>
            <a:r>
              <a:rPr lang="en-GB" sz="2000" dirty="0" err="1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politiche</a:t>
            </a:r>
            <a:r>
              <a:rPr lang="en-GB" sz="2000" dirty="0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territoriali</a:t>
            </a:r>
            <a:endParaRPr lang="en-GB" sz="2000" dirty="0">
              <a:solidFill>
                <a:srgbClr val="000000"/>
              </a:solidFill>
              <a:highlight>
                <a:srgbClr val="FFEE4B"/>
              </a:highlight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 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Futura Condensed"/>
              <a:cs typeface="Abadi MT Condensed Light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410821F-33D4-A64E-AD60-E67C115EB5CD}"/>
              </a:ext>
            </a:extLst>
          </p:cNvPr>
          <p:cNvSpPr/>
          <p:nvPr/>
        </p:nvSpPr>
        <p:spPr>
          <a:xfrm>
            <a:off x="5839" y="15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Come </a:t>
            </a:r>
            <a:r>
              <a:rPr lang="en-GB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liberare</a:t>
            </a: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 il </a:t>
            </a:r>
            <a:r>
              <a:rPr lang="en-GB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potenziale</a:t>
            </a: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?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9171B6F6-88C4-BE45-A3D9-1F199294A3DF}"/>
              </a:ext>
            </a:extLst>
          </p:cNvPr>
          <p:cNvSpPr/>
          <p:nvPr/>
        </p:nvSpPr>
        <p:spPr>
          <a:xfrm>
            <a:off x="546673" y="1792119"/>
            <a:ext cx="3490332" cy="2603956"/>
          </a:xfrm>
          <a:prstGeom prst="roundRect">
            <a:avLst>
              <a:gd name="adj" fmla="val 3797"/>
            </a:avLst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tlCol="0" anchor="ctr">
            <a:spAutoFit/>
          </a:bodyPr>
          <a:lstStyle/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POR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FSE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FESR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FONDO DI COESIONE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FEASR/PAC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PNRR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…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58BDD52-F4C6-E54E-A194-397E357757F3}"/>
              </a:ext>
            </a:extLst>
          </p:cNvPr>
          <p:cNvSpPr txBox="1"/>
          <p:nvPr/>
        </p:nvSpPr>
        <p:spPr>
          <a:xfrm>
            <a:off x="4248745" y="2688250"/>
            <a:ext cx="446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latin typeface="Garamond" panose="02020404030301010803" pitchFamily="18" charset="0"/>
              </a:rPr>
              <a:t>?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6238D978-0A98-0445-8236-7C9F72419A8A}"/>
              </a:ext>
            </a:extLst>
          </p:cNvPr>
          <p:cNvSpPr/>
          <p:nvPr/>
        </p:nvSpPr>
        <p:spPr>
          <a:xfrm>
            <a:off x="4906534" y="4049604"/>
            <a:ext cx="3490335" cy="346472"/>
          </a:xfrm>
          <a:prstGeom prst="roundRect">
            <a:avLst>
              <a:gd name="adj" fmla="val 19634"/>
            </a:avLst>
          </a:prstGeom>
          <a:solidFill>
            <a:schemeClr val="bg1"/>
          </a:solidFill>
          <a:ln w="12700">
            <a:solidFill>
              <a:srgbClr val="FFE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tlCol="0" anchor="ctr">
            <a:spAutoFit/>
          </a:bodyPr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Garamond" panose="02020404030301010803" pitchFamily="18" charset="0"/>
                <a:cs typeface="Futura Medium" panose="020B0602020204020303" pitchFamily="34" charset="-79"/>
              </a:rPr>
              <a:t>Mobilità sostenibile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515A6FC3-9A53-1444-AEEF-A2AF9166EB3D}"/>
              </a:ext>
            </a:extLst>
          </p:cNvPr>
          <p:cNvSpPr/>
          <p:nvPr/>
        </p:nvSpPr>
        <p:spPr>
          <a:xfrm>
            <a:off x="4906534" y="4457797"/>
            <a:ext cx="3490335" cy="346472"/>
          </a:xfrm>
          <a:prstGeom prst="roundRect">
            <a:avLst>
              <a:gd name="adj" fmla="val 19634"/>
            </a:avLst>
          </a:prstGeom>
          <a:solidFill>
            <a:schemeClr val="bg1"/>
          </a:solidFill>
          <a:ln w="12700">
            <a:solidFill>
              <a:srgbClr val="FFE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tlCol="0" anchor="ctr">
            <a:spAutoFit/>
          </a:bodyPr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Garamond" panose="02020404030301010803" pitchFamily="18" charset="0"/>
                <a:cs typeface="Futura Medium" panose="020B0602020204020303" pitchFamily="34" charset="-79"/>
              </a:rPr>
              <a:t>…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9B6A44E-D8B9-1B41-B208-EE5D30C5CA97}"/>
              </a:ext>
            </a:extLst>
          </p:cNvPr>
          <p:cNvSpPr txBox="1"/>
          <p:nvPr/>
        </p:nvSpPr>
        <p:spPr>
          <a:xfrm>
            <a:off x="8296507" y="6333893"/>
            <a:ext cx="490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aramond" panose="02020404030301010803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90786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l Marchio del Parco | Parco Nazionale d'Abruzzo, Lazio e Molise">
            <a:extLst>
              <a:ext uri="{FF2B5EF4-FFF2-40B4-BE49-F238E27FC236}">
                <a16:creationId xmlns:a16="http://schemas.microsoft.com/office/drawing/2014/main" id="{C77FA191-EFFE-8148-A354-7976AE68A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2018" y="201591"/>
            <a:ext cx="1116145" cy="8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0F0EBDE5-81DB-904F-B27B-B57B6A259BB9}"/>
              </a:ext>
            </a:extLst>
          </p:cNvPr>
          <p:cNvSpPr/>
          <p:nvPr/>
        </p:nvSpPr>
        <p:spPr>
          <a:xfrm>
            <a:off x="209466" y="619606"/>
            <a:ext cx="872507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EE4B"/>
              </a:buClr>
            </a:pPr>
            <a:endParaRPr lang="en-GB" sz="2000" dirty="0">
              <a:solidFill>
                <a:srgbClr val="000000"/>
              </a:solidFill>
              <a:latin typeface="Futura Condensed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Il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processo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di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apprendimento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e la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cultura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d’impresa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incoraggiando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la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diffusione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l’applicazione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di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pratiche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(e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metriche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) di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valutazione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delle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sperimentazioni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volte a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comprendere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“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cosa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funziona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” e “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cosa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non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funziona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” (benchmarking), in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percorsi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di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apprendimento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e di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partecipazione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.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Il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ruolo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degli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Enti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parco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e il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coordinamento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territoriale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(+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Regioni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) (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cfr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.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evidenze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emergenza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sanitaria)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Futura Condensed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Futura Condensed"/>
              <a:cs typeface="Abadi MT Condensed Light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410821F-33D4-A64E-AD60-E67C115EB5CD}"/>
              </a:ext>
            </a:extLst>
          </p:cNvPr>
          <p:cNvSpPr/>
          <p:nvPr/>
        </p:nvSpPr>
        <p:spPr>
          <a:xfrm>
            <a:off x="5837" y="1536"/>
            <a:ext cx="7197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Alcune</a:t>
            </a: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 </a:t>
            </a:r>
            <a:r>
              <a:rPr lang="en-GB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considerazioni</a:t>
            </a: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 </a:t>
            </a:r>
            <a:r>
              <a:rPr lang="en-GB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finali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  <a:cs typeface="Futura Condensed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30957CC-B084-E246-8B2B-AA93A6564FE4}"/>
              </a:ext>
            </a:extLst>
          </p:cNvPr>
          <p:cNvSpPr txBox="1"/>
          <p:nvPr/>
        </p:nvSpPr>
        <p:spPr>
          <a:xfrm>
            <a:off x="8296507" y="6333893"/>
            <a:ext cx="490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>
                <a:latin typeface="Garamond" panose="02020404030301010803" pitchFamily="18" charset="0"/>
              </a:rPr>
              <a:t>13</a:t>
            </a:r>
            <a:endParaRPr lang="it-IT" sz="1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895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154745" y="304271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2400" b="1" dirty="0" err="1">
                <a:solidFill>
                  <a:srgbClr val="FFEE4B"/>
                </a:solidFill>
                <a:latin typeface="Garamond" panose="02020404030301010803" pitchFamily="18" charset="0"/>
                <a:cs typeface="Futura Condensed"/>
              </a:rPr>
              <a:t>Grazie</a:t>
            </a:r>
            <a:r>
              <a:rPr lang="en-GB" sz="2400" b="1" dirty="0">
                <a:solidFill>
                  <a:srgbClr val="FFEE4B"/>
                </a:solidFill>
                <a:latin typeface="Garamond" panose="02020404030301010803" pitchFamily="18" charset="0"/>
                <a:cs typeface="Futura Condensed"/>
              </a:rPr>
              <a:t> </a:t>
            </a:r>
            <a:r>
              <a:rPr lang="en-GB" sz="2400" b="1" dirty="0" err="1">
                <a:solidFill>
                  <a:srgbClr val="FFEE4B"/>
                </a:solidFill>
                <a:latin typeface="Garamond" panose="02020404030301010803" pitchFamily="18" charset="0"/>
                <a:cs typeface="Futura Condensed"/>
              </a:rPr>
              <a:t>dell'attenzione</a:t>
            </a:r>
            <a:r>
              <a:rPr lang="en-GB" sz="2400" b="1" dirty="0">
                <a:solidFill>
                  <a:srgbClr val="FFEE4B"/>
                </a:solidFill>
                <a:latin typeface="Garamond" panose="02020404030301010803" pitchFamily="18" charset="0"/>
                <a:cs typeface="Futura Condensed"/>
              </a:rPr>
              <a:t>!</a:t>
            </a:r>
          </a:p>
        </p:txBody>
      </p:sp>
      <p:sp>
        <p:nvSpPr>
          <p:cNvPr id="7" name="Rettangolo 6"/>
          <p:cNvSpPr/>
          <p:nvPr/>
        </p:nvSpPr>
        <p:spPr>
          <a:xfrm>
            <a:off x="1679517" y="3429001"/>
            <a:ext cx="40524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E1869F"/>
              </a:buClr>
            </a:pPr>
            <a:r>
              <a:rPr lang="en-GB" sz="2200" dirty="0" err="1">
                <a:latin typeface="Garamond" panose="02020404030301010803" pitchFamily="18" charset="0"/>
                <a:cs typeface="Abadi MT Condensed Light"/>
              </a:rPr>
              <a:t>presidente@parcoabruzzo.it</a:t>
            </a:r>
            <a:endParaRPr lang="en-GB" sz="2200" dirty="0">
              <a:latin typeface="Garamond" panose="02020404030301010803" pitchFamily="18" charset="0"/>
              <a:cs typeface="Abadi MT Condensed Light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924CF0B-D4F2-2147-9FD4-762C441F6D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54" b="90962" l="10000" r="90000">
                        <a14:foregroundMark x1="53667" y1="13269" x2="53667" y2="13269"/>
                        <a14:foregroundMark x1="48333" y1="8846" x2="48333" y2="8846"/>
                        <a14:foregroundMark x1="41111" y1="13269" x2="41111" y2="13269"/>
                        <a14:foregroundMark x1="42111" y1="14808" x2="42111" y2="14808"/>
                        <a14:foregroundMark x1="41444" y1="13269" x2="41444" y2="13269"/>
                        <a14:foregroundMark x1="51222" y1="90962" x2="51222" y2="90962"/>
                        <a14:foregroundMark x1="58778" y1="42500" x2="58778" y2="42500"/>
                        <a14:foregroundMark x1="57778" y1="37692" x2="57778" y2="37692"/>
                        <a14:foregroundMark x1="56222" y1="33846" x2="56222" y2="33846"/>
                        <a14:foregroundMark x1="48333" y1="11154" x2="48333" y2="11154"/>
                        <a14:foregroundMark x1="48333" y1="9423" x2="48333" y2="9423"/>
                        <a14:foregroundMark x1="48667" y1="10577" x2="48667" y2="10577"/>
                      </a14:backgroundRemoval>
                    </a14:imgEffect>
                  </a14:imgLayer>
                </a14:imgProps>
              </a:ext>
            </a:extLst>
          </a:blip>
          <a:srcRect l="27599" r="28408"/>
          <a:stretch/>
        </p:blipFill>
        <p:spPr>
          <a:xfrm rot="21343654">
            <a:off x="5891278" y="1672432"/>
            <a:ext cx="533812" cy="701069"/>
          </a:xfrm>
          <a:prstGeom prst="rect">
            <a:avLst/>
          </a:prstGeom>
        </p:spPr>
      </p:pic>
      <p:pic>
        <p:nvPicPr>
          <p:cNvPr id="8" name="Picture 8" descr="Link">
            <a:extLst>
              <a:ext uri="{FF2B5EF4-FFF2-40B4-BE49-F238E27FC236}">
                <a16:creationId xmlns:a16="http://schemas.microsoft.com/office/drawing/2014/main" id="{B1050808-CBC3-7240-A529-80F1B189F0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48" t="7704" r="25447" b="37562"/>
          <a:stretch/>
        </p:blipFill>
        <p:spPr bwMode="auto">
          <a:xfrm>
            <a:off x="5675310" y="2392411"/>
            <a:ext cx="1204463" cy="15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4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5839" y="15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Sommario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  <a:cs typeface="Futura Condensed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09466" y="1403694"/>
            <a:ext cx="87250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38" indent="-514338">
              <a:buClr>
                <a:srgbClr val="FFEE4B"/>
              </a:buClr>
              <a:buFont typeface="+mj-lt"/>
              <a:buAutoNum type="romanUcPeriod"/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514338" indent="-514338">
              <a:buClr>
                <a:srgbClr val="FFEE4B"/>
              </a:buClr>
              <a:buFont typeface="+mj-lt"/>
              <a:buAutoNum type="romanUcPeriod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quali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territori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parliamo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?</a:t>
            </a:r>
          </a:p>
          <a:p>
            <a:pPr marL="514338" indent="-514338">
              <a:buClr>
                <a:srgbClr val="FFEE4B"/>
              </a:buClr>
              <a:buFont typeface="+mj-lt"/>
              <a:buAutoNum type="romanUcPeriod"/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514338" indent="-514338">
              <a:buClr>
                <a:srgbClr val="FFEE4B"/>
              </a:buClr>
              <a:buFont typeface="+mj-lt"/>
              <a:buAutoNum type="romanUcPeriod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Quale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visione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quali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funzioni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?</a:t>
            </a:r>
          </a:p>
          <a:p>
            <a:pPr marL="514338" indent="-514338">
              <a:buClr>
                <a:srgbClr val="FFEE4B"/>
              </a:buClr>
              <a:buFont typeface="+mj-lt"/>
              <a:buAutoNum type="romanUcPeriod"/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514338" indent="-514338">
              <a:buClr>
                <a:srgbClr val="FFEE4B"/>
              </a:buClr>
              <a:buFont typeface="+mj-lt"/>
              <a:buAutoNum type="romanUcPeriod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Quale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dimensione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attuativa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quali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fabbisogni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</a:p>
          <a:p>
            <a:pPr>
              <a:buClr>
                <a:srgbClr val="FFEE4B"/>
              </a:buClr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514338" indent="-514338">
              <a:buClr>
                <a:srgbClr val="FFEE4B"/>
              </a:buClr>
              <a:buFont typeface="+mj-lt"/>
              <a:buAutoNum type="romanUcPeriod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Il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cambio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di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paradigma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culturale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: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comunicare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le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opportunità</a:t>
            </a: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</p:txBody>
      </p:sp>
      <p:pic>
        <p:nvPicPr>
          <p:cNvPr id="2050" name="Picture 2" descr="Il Marchio del Parco | Parco Nazionale d'Abruzzo, Lazio e Molise">
            <a:extLst>
              <a:ext uri="{FF2B5EF4-FFF2-40B4-BE49-F238E27FC236}">
                <a16:creationId xmlns:a16="http://schemas.microsoft.com/office/drawing/2014/main" id="{C77FA191-EFFE-8148-A354-7976AE68A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2018" y="201591"/>
            <a:ext cx="1116145" cy="8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6073C7C-2D79-AA4A-9A58-4DE9DDEA217A}"/>
              </a:ext>
            </a:extLst>
          </p:cNvPr>
          <p:cNvSpPr txBox="1"/>
          <p:nvPr/>
        </p:nvSpPr>
        <p:spPr>
          <a:xfrm>
            <a:off x="8296507" y="6333893"/>
            <a:ext cx="490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aramond" panose="02020404030301010803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75838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5839" y="15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Quali</a:t>
            </a: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 </a:t>
            </a:r>
            <a:r>
              <a:rPr lang="en-GB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territori</a:t>
            </a: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?</a:t>
            </a:r>
          </a:p>
        </p:txBody>
      </p:sp>
      <p:sp>
        <p:nvSpPr>
          <p:cNvPr id="7" name="Rettangolo 6"/>
          <p:cNvSpPr/>
          <p:nvPr/>
        </p:nvSpPr>
        <p:spPr>
          <a:xfrm>
            <a:off x="64501" y="1348227"/>
            <a:ext cx="8725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EE4B"/>
              </a:buClr>
            </a:pP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ea typeface="Baskerville" panose="02020502070401020303" pitchFamily="18" charset="0"/>
                <a:cs typeface="Abadi MT Condensed Light"/>
              </a:rPr>
              <a:t>Tipologie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ea typeface="Baskerville" panose="02020502070401020303" pitchFamily="18" charset="0"/>
                <a:cs typeface="Abadi MT Condensed Light"/>
              </a:rPr>
              <a:t> di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ea typeface="Baskerville" panose="02020502070401020303" pitchFamily="18" charset="0"/>
                <a:cs typeface="Abadi MT Condensed Light"/>
              </a:rPr>
              <a:t>aree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ea typeface="Baskerville" panose="02020502070401020303" pitchFamily="18" charset="0"/>
                <a:cs typeface="Abadi MT Condensed Ligh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ea typeface="Baskerville" panose="02020502070401020303" pitchFamily="18" charset="0"/>
                <a:cs typeface="Abadi MT Condensed Light"/>
              </a:rPr>
              <a:t>protette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ea typeface="Baskerville" panose="02020502070401020303" pitchFamily="18" charset="0"/>
                <a:cs typeface="Abadi MT Condensed Light"/>
              </a:rPr>
              <a:t> secondo la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ea typeface="Baskerville" panose="02020502070401020303" pitchFamily="18" charset="0"/>
                <a:cs typeface="Abadi MT Condensed Light"/>
              </a:rPr>
              <a:t>classificazione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ea typeface="Baskerville" panose="02020502070401020303" pitchFamily="18" charset="0"/>
                <a:cs typeface="Abadi MT Condensed Light"/>
              </a:rPr>
              <a:t> IUCN</a:t>
            </a:r>
          </a:p>
        </p:txBody>
      </p:sp>
      <p:pic>
        <p:nvPicPr>
          <p:cNvPr id="2050" name="Picture 2" descr="Il Marchio del Parco | Parco Nazionale d'Abruzzo, Lazio e Molise">
            <a:extLst>
              <a:ext uri="{FF2B5EF4-FFF2-40B4-BE49-F238E27FC236}">
                <a16:creationId xmlns:a16="http://schemas.microsoft.com/office/drawing/2014/main" id="{C77FA191-EFFE-8148-A354-7976AE68A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2018" y="201591"/>
            <a:ext cx="1116145" cy="8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16E36C2-CCDA-BF4F-823F-75B32CFA9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681431"/>
            <a:ext cx="9144000" cy="349513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8CEC910-E66F-2640-BACC-6D05E69CBCC1}"/>
              </a:ext>
            </a:extLst>
          </p:cNvPr>
          <p:cNvSpPr/>
          <p:nvPr/>
        </p:nvSpPr>
        <p:spPr>
          <a:xfrm>
            <a:off x="64501" y="3267308"/>
            <a:ext cx="8912233" cy="301083"/>
          </a:xfrm>
          <a:prstGeom prst="rect">
            <a:avLst/>
          </a:prstGeom>
          <a:noFill/>
          <a:ln w="31750">
            <a:solidFill>
              <a:srgbClr val="FFEE4B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>
              <a:solidFill>
                <a:prstClr val="black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B135522-6D7C-D342-8833-BB88FE237842}"/>
              </a:ext>
            </a:extLst>
          </p:cNvPr>
          <p:cNvSpPr txBox="1"/>
          <p:nvPr/>
        </p:nvSpPr>
        <p:spPr>
          <a:xfrm>
            <a:off x="8296507" y="6333893"/>
            <a:ext cx="490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aramond" panose="02020404030301010803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68978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5837" y="1536"/>
            <a:ext cx="7632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Il </a:t>
            </a:r>
            <a:r>
              <a:rPr lang="en-GB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quadro</a:t>
            </a: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 politico </a:t>
            </a:r>
            <a:r>
              <a:rPr lang="en-GB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normativo</a:t>
            </a: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 di </a:t>
            </a:r>
            <a:r>
              <a:rPr lang="en-GB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riferimento</a:t>
            </a: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09466" y="1136066"/>
            <a:ext cx="872507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EE4B"/>
              </a:buClr>
            </a:pP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Livello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nazionale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 </a:t>
            </a:r>
            <a:r>
              <a:rPr lang="en-GB" sz="2000" b="1" dirty="0" err="1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Legge</a:t>
            </a:r>
            <a:r>
              <a:rPr lang="en-GB" sz="2000" b="1" dirty="0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 Quadro </a:t>
            </a:r>
            <a:r>
              <a:rPr lang="en-GB" sz="2000" b="1" dirty="0" err="1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sulle</a:t>
            </a:r>
            <a:r>
              <a:rPr lang="en-GB" sz="2000" b="1" dirty="0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Aree</a:t>
            </a:r>
            <a:r>
              <a:rPr lang="en-GB" sz="2000" b="1" dirty="0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Protette</a:t>
            </a:r>
            <a:r>
              <a:rPr lang="en-GB" sz="2000" b="1" dirty="0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 L. 394/1991</a:t>
            </a:r>
          </a:p>
          <a:p>
            <a:pPr>
              <a:buClr>
                <a:srgbClr val="FFEE4B"/>
              </a:buClr>
            </a:pPr>
            <a:endParaRPr lang="en-GB" sz="2000" b="1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>
              <a:buClr>
                <a:srgbClr val="FFEE4B"/>
              </a:buClr>
            </a:pPr>
            <a:endParaRPr lang="en-GB" sz="2000" b="1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>
              <a:buClr>
                <a:srgbClr val="FFEE4B"/>
              </a:buClr>
            </a:pP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Livello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comunitario</a:t>
            </a:r>
            <a:endParaRPr lang="en-GB" sz="2000" b="1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Direttiva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Uccelli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(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Direttiva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n. 79/409/CEE)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Direttiva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Habitat (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Direttiva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 92/43/CEE) 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Convenzione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delle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Alpi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(1991)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Convenzione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Europea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del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Paesaggio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(2000)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Convenzione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di Aarhus (2001)</a:t>
            </a:r>
          </a:p>
          <a:p>
            <a:pPr>
              <a:buClr>
                <a:srgbClr val="FFEE4B"/>
              </a:buClr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>
              <a:buClr>
                <a:srgbClr val="FFEE4B"/>
              </a:buClr>
            </a:pP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Livello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globale</a:t>
            </a:r>
            <a:endParaRPr lang="en-GB" sz="2000" b="1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Garamond" panose="02020404030301010803" pitchFamily="18" charset="0"/>
              </a:rPr>
              <a:t>Convenzione sulle zone umide di importanza internazionale - Convenzione di </a:t>
            </a:r>
            <a:r>
              <a:rPr lang="en-GB" sz="2000" dirty="0">
                <a:latin typeface="Garamond" panose="02020404030301010803" pitchFamily="18" charset="0"/>
                <a:cs typeface="Abadi MT Condensed Light"/>
              </a:rPr>
              <a:t>Ramsar (1971)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Convenzione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sulla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Diversità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Biologica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, CDB (1992)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Protocollo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di Kyoto (1997)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Accordi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di Parigi (2015)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</p:txBody>
      </p:sp>
      <p:pic>
        <p:nvPicPr>
          <p:cNvPr id="2050" name="Picture 2" descr="Il Marchio del Parco | Parco Nazionale d'Abruzzo, Lazio e Molise">
            <a:extLst>
              <a:ext uri="{FF2B5EF4-FFF2-40B4-BE49-F238E27FC236}">
                <a16:creationId xmlns:a16="http://schemas.microsoft.com/office/drawing/2014/main" id="{C77FA191-EFFE-8148-A354-7976AE68A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2018" y="201591"/>
            <a:ext cx="1116145" cy="8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2760881-E984-B04D-A619-875DC7E4C208}"/>
              </a:ext>
            </a:extLst>
          </p:cNvPr>
          <p:cNvSpPr txBox="1"/>
          <p:nvPr/>
        </p:nvSpPr>
        <p:spPr>
          <a:xfrm>
            <a:off x="8296507" y="6333893"/>
            <a:ext cx="490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aramond" panose="02020404030301010803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84762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5839" y="15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Quali</a:t>
            </a: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 </a:t>
            </a:r>
            <a:r>
              <a:rPr lang="en-GB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territori</a:t>
            </a: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?</a:t>
            </a:r>
          </a:p>
        </p:txBody>
      </p:sp>
      <p:sp>
        <p:nvSpPr>
          <p:cNvPr id="7" name="Rettangolo 6"/>
          <p:cNvSpPr/>
          <p:nvPr/>
        </p:nvSpPr>
        <p:spPr>
          <a:xfrm>
            <a:off x="209464" y="1131307"/>
            <a:ext cx="872507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24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Parchi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Nazionali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  1,5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milioni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 di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ettari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 a terra e 71mila a mare.</a:t>
            </a:r>
          </a:p>
          <a:p>
            <a:pPr>
              <a:buClr>
                <a:srgbClr val="FFEE4B"/>
              </a:buClr>
            </a:pPr>
            <a:endParaRPr lang="en-GB" sz="11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  <a:sym typeface="Wingdings" pitchFamily="2" charset="2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871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Aree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Protette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 3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milioni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 di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ettari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tutelati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 a terra, circa 2.850mila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ettari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 a mare e 658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chilometri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 di costa di cui </a:t>
            </a:r>
            <a:r>
              <a:rPr lang="en-GB" sz="2000" u="sng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134 </a:t>
            </a:r>
            <a:r>
              <a:rPr lang="en-GB" sz="2000" u="sng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Parchi</a:t>
            </a:r>
            <a:r>
              <a:rPr lang="en-GB" sz="2000" u="sng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 </a:t>
            </a:r>
            <a:r>
              <a:rPr lang="en-GB" sz="2000" u="sng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Naturali</a:t>
            </a:r>
            <a:r>
              <a:rPr lang="en-GB" sz="2000" u="sng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 </a:t>
            </a:r>
            <a:r>
              <a:rPr lang="en-GB" sz="2000" u="sng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Regionali</a:t>
            </a:r>
            <a:r>
              <a:rPr lang="en-GB" sz="2000" u="sng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 e 365 </a:t>
            </a:r>
            <a:r>
              <a:rPr lang="en-GB" sz="2000" u="sng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Riserve</a:t>
            </a:r>
            <a:r>
              <a:rPr lang="en-GB" sz="2000" u="sng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 </a:t>
            </a:r>
            <a:r>
              <a:rPr lang="en-GB" sz="2000" u="sng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Naturali</a:t>
            </a:r>
            <a:r>
              <a:rPr lang="en-GB" sz="2000" u="sng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 </a:t>
            </a:r>
            <a:r>
              <a:rPr lang="en-GB" sz="2000" u="sng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Regionali</a:t>
            </a:r>
            <a:r>
              <a:rPr lang="en-GB" sz="2000" u="sng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 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1100" u="sng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  <a:sym typeface="Wingdings" pitchFamily="2" charset="2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32 Aree Marine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Protette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 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222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mila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ettari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+ due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parchi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sommersi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e il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Santuario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internazionale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dei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mammiferi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marini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, con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altri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2.5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milioni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di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ettari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.</a:t>
            </a:r>
          </a:p>
          <a:p>
            <a:pPr>
              <a:buClr>
                <a:srgbClr val="FFEE4B"/>
              </a:buClr>
            </a:pPr>
            <a:endParaRPr lang="en-GB" sz="11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Parchi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Aree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protette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interessano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circa 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l’11% del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territorio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nazionale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.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502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comuni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(circa il 6%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dei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comuni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italiani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), 717.724 di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abitanti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nei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PN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. 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4.528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comuni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italiani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identificati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con Siti Natura 2000.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it-IT" sz="11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it-IT" sz="2000" b="1" dirty="0">
                <a:latin typeface="Garamond" panose="02020404030301010803" pitchFamily="18" charset="0"/>
              </a:rPr>
              <a:t>2.613 siti della Rete Natura 2000 </a:t>
            </a:r>
            <a:r>
              <a:rPr lang="it-IT" sz="2000" dirty="0">
                <a:latin typeface="Garamond" panose="02020404030301010803" pitchFamily="18" charset="0"/>
              </a:rPr>
              <a:t>in Italia è costituita, al netto delle sovrapposizioni, per un totale di 6.414.546 ettari, di cui 5.826.775 a terra, pari al 19,3% del territorio nazionale e 587.771 ettari di superfici a mare.</a:t>
            </a:r>
            <a:endParaRPr lang="en-GB" sz="2000" dirty="0">
              <a:latin typeface="Garamond" panose="02020404030301010803" pitchFamily="18" charset="0"/>
            </a:endParaRPr>
          </a:p>
        </p:txBody>
      </p:sp>
      <p:pic>
        <p:nvPicPr>
          <p:cNvPr id="2050" name="Picture 2" descr="Il Marchio del Parco | Parco Nazionale d'Abruzzo, Lazio e Molise">
            <a:extLst>
              <a:ext uri="{FF2B5EF4-FFF2-40B4-BE49-F238E27FC236}">
                <a16:creationId xmlns:a16="http://schemas.microsoft.com/office/drawing/2014/main" id="{C77FA191-EFFE-8148-A354-7976AE68A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2018" y="201591"/>
            <a:ext cx="1116145" cy="8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639E8E8-48AC-B148-8A18-2AE33739184A}"/>
              </a:ext>
            </a:extLst>
          </p:cNvPr>
          <p:cNvSpPr txBox="1"/>
          <p:nvPr/>
        </p:nvSpPr>
        <p:spPr>
          <a:xfrm>
            <a:off x="356839" y="6641670"/>
            <a:ext cx="2440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Garamond" panose="02020404030301010803" pitchFamily="18" charset="0"/>
                <a:cs typeface="Futura Medium" panose="020B0602020204020303" pitchFamily="34" charset="-79"/>
              </a:rPr>
              <a:t>Dati: MATTM e </a:t>
            </a:r>
            <a:r>
              <a:rPr lang="it-IT" sz="1100" dirty="0" err="1">
                <a:latin typeface="Garamond" panose="02020404030301010803" pitchFamily="18" charset="0"/>
                <a:cs typeface="Futura Medium" panose="020B0602020204020303" pitchFamily="34" charset="-79"/>
              </a:rPr>
              <a:t>Unioncamere</a:t>
            </a:r>
            <a:r>
              <a:rPr lang="it-IT" sz="1100" dirty="0">
                <a:latin typeface="Garamond" panose="02020404030301010803" pitchFamily="18" charset="0"/>
                <a:cs typeface="Futura Medium" panose="020B0602020204020303" pitchFamily="34" charset="-79"/>
              </a:rPr>
              <a:t>, 2018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30DA2E9-2B30-374E-9F30-E87BD8156FFD}"/>
              </a:ext>
            </a:extLst>
          </p:cNvPr>
          <p:cNvSpPr txBox="1"/>
          <p:nvPr/>
        </p:nvSpPr>
        <p:spPr>
          <a:xfrm>
            <a:off x="8296507" y="6333893"/>
            <a:ext cx="490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aramond" panose="02020404030301010803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94149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5839" y="15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Quali</a:t>
            </a: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 </a:t>
            </a:r>
            <a:r>
              <a:rPr lang="en-GB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territori</a:t>
            </a: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?</a:t>
            </a:r>
          </a:p>
        </p:txBody>
      </p:sp>
      <p:sp>
        <p:nvSpPr>
          <p:cNvPr id="7" name="Rettangolo 6"/>
          <p:cNvSpPr/>
          <p:nvPr/>
        </p:nvSpPr>
        <p:spPr>
          <a:xfrm>
            <a:off x="209466" y="1136065"/>
            <a:ext cx="872507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EE4B"/>
              </a:buClr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Il 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50,9%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della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superficie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dei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Parchi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Nazionali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è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utilizzata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a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scopi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agricoli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a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livello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nazionale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tale quota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è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del 56,5% (il PNALM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è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il primo in Italia con una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percentuale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del 81%). 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Il 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42%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delle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superfici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è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occupata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da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boschi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.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Ruolo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delle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produzioni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tipiche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DOP e IGP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: Parmigiano Reggiano, mozzarella di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bufala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campana (DOP), il kiwi di Latina la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patata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della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Sila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(IGP), la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lenticchia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di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Castelluccio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di Norcia (IGP), il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miele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delle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Dolomiti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Bellunesi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(DOP) 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l’arancia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e il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limone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del Gargano (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ambedue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IGP).</a:t>
            </a:r>
          </a:p>
          <a:p>
            <a:pPr>
              <a:buClr>
                <a:srgbClr val="FFEE4B"/>
              </a:buClr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Ruolo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dei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15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Parchi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Nazionali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montani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.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… e non solo.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</p:txBody>
      </p:sp>
      <p:pic>
        <p:nvPicPr>
          <p:cNvPr id="2050" name="Picture 2" descr="Il Marchio del Parco | Parco Nazionale d'Abruzzo, Lazio e Molise">
            <a:extLst>
              <a:ext uri="{FF2B5EF4-FFF2-40B4-BE49-F238E27FC236}">
                <a16:creationId xmlns:a16="http://schemas.microsoft.com/office/drawing/2014/main" id="{C77FA191-EFFE-8148-A354-7976AE68A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2018" y="201591"/>
            <a:ext cx="1116145" cy="8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5518994-E8F9-C744-AB49-2CBFCAC3E138}"/>
              </a:ext>
            </a:extLst>
          </p:cNvPr>
          <p:cNvSpPr txBox="1"/>
          <p:nvPr/>
        </p:nvSpPr>
        <p:spPr>
          <a:xfrm>
            <a:off x="6690733" y="6596391"/>
            <a:ext cx="2440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Garamond" panose="02020404030301010803" pitchFamily="18" charset="0"/>
                <a:cs typeface="Futura Medium" panose="020B0602020204020303" pitchFamily="34" charset="-79"/>
              </a:rPr>
              <a:t>Dati: MATTM e </a:t>
            </a:r>
            <a:r>
              <a:rPr lang="it-IT" sz="1100" dirty="0" err="1">
                <a:latin typeface="Garamond" panose="02020404030301010803" pitchFamily="18" charset="0"/>
                <a:cs typeface="Futura Medium" panose="020B0602020204020303" pitchFamily="34" charset="-79"/>
              </a:rPr>
              <a:t>Unioncamere</a:t>
            </a:r>
            <a:r>
              <a:rPr lang="it-IT" sz="1100" dirty="0">
                <a:latin typeface="Garamond" panose="02020404030301010803" pitchFamily="18" charset="0"/>
                <a:cs typeface="Futura Medium" panose="020B0602020204020303" pitchFamily="34" charset="-79"/>
              </a:rPr>
              <a:t>, 2018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AF44F59-1255-ED4B-8693-5FD35A318935}"/>
              </a:ext>
            </a:extLst>
          </p:cNvPr>
          <p:cNvSpPr txBox="1"/>
          <p:nvPr/>
        </p:nvSpPr>
        <p:spPr>
          <a:xfrm>
            <a:off x="8296507" y="6333893"/>
            <a:ext cx="490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aramond" panose="02020404030301010803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9728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l Marchio del Parco | Parco Nazionale d'Abruzzo, Lazio e Molise">
            <a:extLst>
              <a:ext uri="{FF2B5EF4-FFF2-40B4-BE49-F238E27FC236}">
                <a16:creationId xmlns:a16="http://schemas.microsoft.com/office/drawing/2014/main" id="{C77FA191-EFFE-8148-A354-7976AE68A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2018" y="201591"/>
            <a:ext cx="1116145" cy="8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D0708C-FE15-294B-ADA1-668D42CFFD67}"/>
              </a:ext>
            </a:extLst>
          </p:cNvPr>
          <p:cNvSpPr txBox="1"/>
          <p:nvPr/>
        </p:nvSpPr>
        <p:spPr>
          <a:xfrm>
            <a:off x="994223" y="6409723"/>
            <a:ext cx="17953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Garamond" panose="02020404030301010803" pitchFamily="18" charset="0"/>
                <a:cs typeface="Futura Medium" panose="020B0602020204020303" pitchFamily="34" charset="-79"/>
              </a:rPr>
              <a:t>Fonte: </a:t>
            </a:r>
            <a:r>
              <a:rPr lang="it-IT" sz="1100" dirty="0" err="1">
                <a:latin typeface="Garamond" panose="02020404030301010803" pitchFamily="18" charset="0"/>
                <a:cs typeface="Futura Medium" panose="020B0602020204020303" pitchFamily="34" charset="-79"/>
              </a:rPr>
              <a:t>Symbola</a:t>
            </a:r>
            <a:r>
              <a:rPr lang="it-IT" sz="1100" dirty="0">
                <a:latin typeface="Garamond" panose="02020404030301010803" pitchFamily="18" charset="0"/>
                <a:cs typeface="Futura Medium" panose="020B0602020204020303" pitchFamily="34" charset="-79"/>
              </a:rPr>
              <a:t>, 2018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F7E415-7935-7240-B53F-9209D8C3D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839" y="0"/>
            <a:ext cx="4088423" cy="68580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D6D63A2B-B01C-7A43-8F99-BB1770EC246F}"/>
              </a:ext>
            </a:extLst>
          </p:cNvPr>
          <p:cNvSpPr/>
          <p:nvPr/>
        </p:nvSpPr>
        <p:spPr>
          <a:xfrm>
            <a:off x="5839" y="15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Quali</a:t>
            </a: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 </a:t>
            </a:r>
            <a:r>
              <a:rPr lang="en-GB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territori</a:t>
            </a: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5AA82F1-CEDB-E44C-B485-E2B355037D5A}"/>
              </a:ext>
            </a:extLst>
          </p:cNvPr>
          <p:cNvSpPr txBox="1"/>
          <p:nvPr/>
        </p:nvSpPr>
        <p:spPr>
          <a:xfrm>
            <a:off x="8296507" y="6333893"/>
            <a:ext cx="490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aramond" panose="02020404030301010803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8790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l Marchio del Parco | Parco Nazionale d'Abruzzo, Lazio e Molise">
            <a:extLst>
              <a:ext uri="{FF2B5EF4-FFF2-40B4-BE49-F238E27FC236}">
                <a16:creationId xmlns:a16="http://schemas.microsoft.com/office/drawing/2014/main" id="{C77FA191-EFFE-8148-A354-7976AE68A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2018" y="201591"/>
            <a:ext cx="1116145" cy="8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D6D63A2B-B01C-7A43-8F99-BB1770EC246F}"/>
              </a:ext>
            </a:extLst>
          </p:cNvPr>
          <p:cNvSpPr/>
          <p:nvPr/>
        </p:nvSpPr>
        <p:spPr>
          <a:xfrm>
            <a:off x="5839" y="153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Cosa è un </a:t>
            </a:r>
            <a:r>
              <a:rPr lang="en-GB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parco</a:t>
            </a: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?</a:t>
            </a:r>
          </a:p>
          <a:p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  <a:cs typeface="Futura Condensed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72F3F5C-4537-E441-AA44-D576B61EB318}"/>
              </a:ext>
            </a:extLst>
          </p:cNvPr>
          <p:cNvSpPr txBox="1"/>
          <p:nvPr/>
        </p:nvSpPr>
        <p:spPr>
          <a:xfrm>
            <a:off x="579865" y="1596615"/>
            <a:ext cx="778355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>
                <a:latin typeface="Garamond" panose="02020404030301010803" pitchFamily="18" charset="0"/>
              </a:rPr>
              <a:t>Un'area di terra e/o mare particolarmente dedicata alla protezione e al mantenimento della diversità biologica e delle risorse naturali e culturali associate, e gestita attraverso mezzi legali o altri mezzi efficaci” (IUCN, 1994).</a:t>
            </a:r>
          </a:p>
          <a:p>
            <a:endParaRPr lang="it-IT" sz="2000" i="1" dirty="0">
              <a:latin typeface="Garamond" panose="02020404030301010803" pitchFamily="18" charset="0"/>
            </a:endParaRPr>
          </a:p>
          <a:p>
            <a:endParaRPr lang="it-IT" sz="2000" i="1" dirty="0">
              <a:latin typeface="Garamond" panose="02020404030301010803" pitchFamily="18" charset="0"/>
            </a:endParaRPr>
          </a:p>
          <a:p>
            <a:r>
              <a:rPr lang="it-IT" sz="2000" i="1" dirty="0">
                <a:latin typeface="Garamond" panose="02020404030301010803" pitchFamily="18" charset="0"/>
              </a:rPr>
              <a:t>I parchi nazionali sono costituiti da aree terrestri, fluviali, lacuali o marine che contengono uno o più ecosistemi intatti o anche parzialmente alterati da interventi antropici, una o più formazioni fisiche geologiche, geomorfologiche, biologiche, di rilievo internazionale o nazionale per </a:t>
            </a:r>
            <a:r>
              <a:rPr lang="it-IT" sz="2000" i="1" u="sng" dirty="0">
                <a:latin typeface="Garamond" panose="02020404030301010803" pitchFamily="18" charset="0"/>
              </a:rPr>
              <a:t>valori naturalistici, scientifici, estetici, culturali, educativi e ricreativi </a:t>
            </a:r>
            <a:r>
              <a:rPr lang="it-IT" sz="2000" i="1" dirty="0">
                <a:latin typeface="Garamond" panose="02020404030301010803" pitchFamily="18" charset="0"/>
              </a:rPr>
              <a:t>tali da richiedere l'intervento dello Stato ai fini della loro conservazione per le generazioni presenti e future </a:t>
            </a:r>
            <a:r>
              <a:rPr lang="it-IT" dirty="0">
                <a:latin typeface="Garamond" panose="02020404030301010803" pitchFamily="18" charset="0"/>
              </a:rPr>
              <a:t>(L. 394/91 art. 2).</a:t>
            </a:r>
          </a:p>
          <a:p>
            <a:endParaRPr lang="it-IT" dirty="0">
              <a:latin typeface="Garamond" panose="02020404030301010803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2197C9F-8412-F54C-9639-654296A5743E}"/>
              </a:ext>
            </a:extLst>
          </p:cNvPr>
          <p:cNvSpPr txBox="1"/>
          <p:nvPr/>
        </p:nvSpPr>
        <p:spPr>
          <a:xfrm>
            <a:off x="8296507" y="6333893"/>
            <a:ext cx="490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aramond" panose="02020404030301010803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91340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5839" y="15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Quali</a:t>
            </a: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 </a:t>
            </a:r>
            <a:r>
              <a:rPr lang="en-GB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fabbisogni</a:t>
            </a: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Futura Condensed"/>
              </a:rPr>
              <a:t>?</a:t>
            </a:r>
          </a:p>
        </p:txBody>
      </p:sp>
      <p:sp>
        <p:nvSpPr>
          <p:cNvPr id="7" name="Rettangolo 6"/>
          <p:cNvSpPr/>
          <p:nvPr/>
        </p:nvSpPr>
        <p:spPr>
          <a:xfrm>
            <a:off x="209466" y="775721"/>
            <a:ext cx="8725071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EE4B"/>
              </a:buClr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nessi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organici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tra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conservazione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delle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risorse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ecologiche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/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dimensione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socio-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culturale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sistema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produttivo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possono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saldarsi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all’interno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delle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aree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protette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e in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particolare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negli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ambiti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montani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. 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Territori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frequentemente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luogo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di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persistente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sottoutilizzazione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del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potenziale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territoriale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.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rapporti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tra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comunità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locali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strutture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economiche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svolgono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un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ruolo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determinante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nel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presiedere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delicati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equilibri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ambientali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 </a:t>
            </a:r>
            <a:r>
              <a:rPr lang="en-GB" sz="2000" b="1" dirty="0" err="1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questione</a:t>
            </a:r>
            <a:r>
              <a:rPr lang="en-GB" sz="2000" b="1" dirty="0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ambientale</a:t>
            </a:r>
            <a:r>
              <a:rPr lang="en-GB" sz="2000" b="1" dirty="0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 ⇔ </a:t>
            </a:r>
            <a:r>
              <a:rPr lang="en-GB" sz="2000" b="1" dirty="0" err="1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questione</a:t>
            </a:r>
            <a:r>
              <a:rPr lang="en-GB" sz="2000" b="1" dirty="0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sociale</a:t>
            </a:r>
            <a:r>
              <a:rPr lang="en-GB" sz="2000" b="1" dirty="0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 ⇔ </a:t>
            </a:r>
            <a:r>
              <a:rPr lang="en-GB" sz="2000" b="1" dirty="0" err="1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questione</a:t>
            </a:r>
            <a:r>
              <a:rPr lang="en-GB" sz="2000" b="1" dirty="0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economica</a:t>
            </a:r>
            <a:r>
              <a:rPr lang="en-GB" sz="2000" dirty="0">
                <a:solidFill>
                  <a:srgbClr val="000000"/>
                </a:solidFill>
                <a:highlight>
                  <a:srgbClr val="FFEE4B"/>
                </a:highlight>
                <a:latin typeface="Garamond" panose="02020404030301010803" pitchFamily="18" charset="0"/>
                <a:cs typeface="Abadi MT Condensed Light"/>
              </a:rPr>
              <a:t>. 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Le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criticità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connesse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allo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stato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di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attuazione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dei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Piani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dei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Parchi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dei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Regolamenti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: tempi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lunghi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sfide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urgenti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.</a:t>
            </a:r>
          </a:p>
          <a:p>
            <a:pPr>
              <a:buClr>
                <a:srgbClr val="FFEE4B"/>
              </a:buClr>
            </a:pPr>
            <a:endParaRPr lang="en-GB" sz="11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Le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disuguaglianze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territoriali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 (di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reddito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, di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ricchezza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sociali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, di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riconoscimento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</a:rPr>
              <a:t>) 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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Efficienza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 ed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equità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.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  <a:sym typeface="Wingdings" pitchFamily="2" charset="2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Il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ruolo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 del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capitale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umano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 (e 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fabbisogni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).</a:t>
            </a: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000000"/>
              </a:solidFill>
              <a:latin typeface="Garamond" panose="02020404030301010803" pitchFamily="18" charset="0"/>
              <a:cs typeface="Abadi MT Condensed Light"/>
              <a:sym typeface="Wingdings" pitchFamily="2" charset="2"/>
            </a:endParaRPr>
          </a:p>
          <a:p>
            <a:pPr marL="342891" indent="-342891">
              <a:buClr>
                <a:srgbClr val="FFEE4B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Il </a:t>
            </a:r>
            <a:r>
              <a:rPr lang="en-GB" sz="2000" dirty="0" err="1"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ruolo</a:t>
            </a:r>
            <a:r>
              <a:rPr lang="en-GB" sz="2000" dirty="0"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 dei servizi </a:t>
            </a:r>
            <a:r>
              <a:rPr lang="en-GB" sz="2000" dirty="0" err="1"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ecosistemici</a:t>
            </a:r>
            <a:r>
              <a:rPr lang="en-GB" sz="2000" dirty="0"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 e la </a:t>
            </a:r>
            <a:r>
              <a:rPr lang="en-GB" sz="2000" dirty="0" err="1"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loro</a:t>
            </a:r>
            <a:r>
              <a:rPr lang="en-GB" sz="2000" dirty="0"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 “</a:t>
            </a:r>
            <a:r>
              <a:rPr lang="en-GB" sz="2000" dirty="0" err="1"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contabilizzazione</a:t>
            </a:r>
            <a:r>
              <a:rPr lang="en-GB" sz="2000" dirty="0">
                <a:latin typeface="Garamond" panose="02020404030301010803" pitchFamily="18" charset="0"/>
                <a:cs typeface="Abadi MT Condensed Light"/>
                <a:sym typeface="Wingdings" pitchFamily="2" charset="2"/>
              </a:rPr>
              <a:t>”.</a:t>
            </a:r>
          </a:p>
        </p:txBody>
      </p:sp>
      <p:pic>
        <p:nvPicPr>
          <p:cNvPr id="2050" name="Picture 2" descr="Il Marchio del Parco | Parco Nazionale d'Abruzzo, Lazio e Molise">
            <a:extLst>
              <a:ext uri="{FF2B5EF4-FFF2-40B4-BE49-F238E27FC236}">
                <a16:creationId xmlns:a16="http://schemas.microsoft.com/office/drawing/2014/main" id="{C77FA191-EFFE-8148-A354-7976AE68A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2018" y="201591"/>
            <a:ext cx="1116145" cy="8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21236B8-42F8-9F44-B5AB-04021E60226D}"/>
              </a:ext>
            </a:extLst>
          </p:cNvPr>
          <p:cNvSpPr txBox="1"/>
          <p:nvPr/>
        </p:nvSpPr>
        <p:spPr>
          <a:xfrm>
            <a:off x="8296507" y="6333893"/>
            <a:ext cx="490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aramond" panose="02020404030301010803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772119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  <a:headEnd type="none"/>
          <a:tailEnd type="arrow"/>
        </a:ln>
        <a:effectLst/>
      </a:spPr>
      <a:bodyPr rtlCol="0" anchor="ctr"/>
      <a:lstStyle>
        <a:defPPr algn="ctr">
          <a:defRPr sz="1200">
            <a:solidFill>
              <a:prstClr val="black"/>
            </a:solidFill>
            <a:latin typeface="Abadi MT Condensed Light"/>
            <a:cs typeface="Abadi MT Condensed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8928</TotalTime>
  <Words>1230</Words>
  <Application>Microsoft Office PowerPoint</Application>
  <PresentationFormat>Presentazione su schermo (4:3)</PresentationFormat>
  <Paragraphs>157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Abadi MT Condensed Light</vt:lpstr>
      <vt:lpstr>Arial</vt:lpstr>
      <vt:lpstr>Baskerville</vt:lpstr>
      <vt:lpstr>Calibri</vt:lpstr>
      <vt:lpstr>Futura Condensed</vt:lpstr>
      <vt:lpstr>Futura Medium</vt:lpstr>
      <vt:lpstr>Garamond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Aurora Cavallo</dc:creator>
  <cp:lastModifiedBy>Giovanni Cannata</cp:lastModifiedBy>
  <cp:revision>557</cp:revision>
  <dcterms:created xsi:type="dcterms:W3CDTF">2015-06-08T14:55:30Z</dcterms:created>
  <dcterms:modified xsi:type="dcterms:W3CDTF">2021-06-21T08:14:09Z</dcterms:modified>
</cp:coreProperties>
</file>