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4" r:id="rId1"/>
  </p:sldMasterIdLst>
  <p:notesMasterIdLst>
    <p:notesMasterId r:id="rId15"/>
  </p:notesMasterIdLst>
  <p:handoutMasterIdLst>
    <p:handoutMasterId r:id="rId16"/>
  </p:handoutMasterIdLst>
  <p:sldIdLst>
    <p:sldId id="468" r:id="rId2"/>
    <p:sldId id="484" r:id="rId3"/>
    <p:sldId id="482" r:id="rId4"/>
    <p:sldId id="481" r:id="rId5"/>
    <p:sldId id="485" r:id="rId6"/>
    <p:sldId id="483" r:id="rId7"/>
    <p:sldId id="471" r:id="rId8"/>
    <p:sldId id="473" r:id="rId9"/>
    <p:sldId id="486" r:id="rId10"/>
    <p:sldId id="487" r:id="rId11"/>
    <p:sldId id="488" r:id="rId12"/>
    <p:sldId id="489" r:id="rId13"/>
    <p:sldId id="490" r:id="rId14"/>
  </p:sldIdLst>
  <p:sldSz cx="12192000" cy="6858000"/>
  <p:notesSz cx="6797675" cy="9926638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00"/>
    <a:srgbClr val="006600"/>
    <a:srgbClr val="FF6600"/>
    <a:srgbClr val="FF7C80"/>
    <a:srgbClr val="0000FF"/>
    <a:srgbClr val="333300"/>
    <a:srgbClr val="CC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Stile con tema 1 - Colore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7DF18680-E054-41AD-8BC1-D1AEF772440D}" styleName="Stile medio 2 - Colore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35758FB7-9AC5-4552-8A53-C91805E547FA}" styleName="Stile con tema 1 - Colore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69CF1AB2-1976-4502-BF36-3FF5EA218861}" styleName="Stile medio 4 - Color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93296810-A885-4BE3-A3E7-6D5BEEA58F35}" styleName="Stile medio 2 - Colore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16DA210-FB5B-4158-B5E0-FEB733F419BA}" styleName="Stile chiaro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940675A-B579-460E-94D1-54222C63F5DA}" styleName="Nessuno stile, griglia tabel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Stile chiaro 3 - Colore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A488322-F2BA-4B5B-9748-0D474271808F}" styleName="Stile medio 3 - Colore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E25E649-3F16-4E02-A733-19D2CDBF48F0}" styleName="Stile medio 3 - Colore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ile medio 2 - Color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8A107856-5554-42FB-B03E-39F5DBC370BA}" styleName="Stile medio 4 - Colore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375" autoAdjust="0"/>
    <p:restoredTop sz="86421" autoAdjust="0"/>
  </p:normalViewPr>
  <p:slideViewPr>
    <p:cSldViewPr snapToGrid="0">
      <p:cViewPr varScale="1">
        <p:scale>
          <a:sx n="83" d="100"/>
          <a:sy n="83" d="100"/>
        </p:scale>
        <p:origin x="60" y="33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19812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32C239-6D54-4619-B14C-2D60BA2605BB}" type="datetimeFigureOut">
              <a:rPr lang="it-IT" smtClean="0"/>
              <a:t>13/06/2019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08F6EF-46E3-4400-BBE0-1CD7CD2D511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1645827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8C59DE-5175-459F-91E3-5FCE4ADB99E8}" type="datetimeFigureOut">
              <a:rPr lang="it-IT" smtClean="0"/>
              <a:t>13/06/2019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FE3670-F4E1-422B-A4D1-A31D7F5DEE7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251233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lnSpc>
                <a:spcPct val="95000"/>
              </a:lnSpc>
            </a:pPr>
            <a:fld id="{C5D248F3-CD2B-4648-8CA0-69452ECAAE8F}" type="slidenum">
              <a:rPr lang="it-IT" altLang="it-IT">
                <a:solidFill>
                  <a:srgbClr val="000000"/>
                </a:solidFill>
                <a:latin typeface="Times New Roman" panose="02020603050405020304" pitchFamily="18" charset="0"/>
              </a:rPr>
              <a:pPr>
                <a:lnSpc>
                  <a:spcPct val="95000"/>
                </a:lnSpc>
              </a:pPr>
              <a:t>5</a:t>
            </a:fld>
            <a:endParaRPr lang="it-IT" altLang="it-IT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47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217488" y="812800"/>
            <a:ext cx="7123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148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 altLang="it-IT" smtClean="0"/>
          </a:p>
        </p:txBody>
      </p:sp>
    </p:spTree>
    <p:extLst>
      <p:ext uri="{BB962C8B-B14F-4D97-AF65-F5344CB8AC3E}">
        <p14:creationId xmlns:p14="http://schemas.microsoft.com/office/powerpoint/2010/main" val="10452710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lnSpc>
                <a:spcPct val="95000"/>
              </a:lnSpc>
            </a:pPr>
            <a:fld id="{0EDD4DE4-39FC-4083-8C49-FD3B1E52EF1F}" type="slidenum">
              <a:rPr lang="it-IT" altLang="it-IT">
                <a:solidFill>
                  <a:srgbClr val="000000"/>
                </a:solidFill>
                <a:latin typeface="Times New Roman" panose="02020603050405020304" pitchFamily="18" charset="0"/>
              </a:rPr>
              <a:pPr>
                <a:lnSpc>
                  <a:spcPct val="95000"/>
                </a:lnSpc>
              </a:pPr>
              <a:t>9</a:t>
            </a:fld>
            <a:endParaRPr lang="it-IT" altLang="it-IT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3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217488" y="812800"/>
            <a:ext cx="7123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244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 altLang="it-IT" smtClean="0"/>
          </a:p>
        </p:txBody>
      </p:sp>
    </p:spTree>
    <p:extLst>
      <p:ext uri="{BB962C8B-B14F-4D97-AF65-F5344CB8AC3E}">
        <p14:creationId xmlns:p14="http://schemas.microsoft.com/office/powerpoint/2010/main" val="25423071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lnSpc>
                <a:spcPct val="95000"/>
              </a:lnSpc>
            </a:pPr>
            <a:fld id="{F1C638BF-8A87-4126-82F3-9DD2C7AFDD69}" type="slidenum">
              <a:rPr lang="it-IT" altLang="it-IT">
                <a:solidFill>
                  <a:srgbClr val="000000"/>
                </a:solidFill>
                <a:latin typeface="Times New Roman" panose="02020603050405020304" pitchFamily="18" charset="0"/>
              </a:rPr>
              <a:pPr>
                <a:lnSpc>
                  <a:spcPct val="95000"/>
                </a:lnSpc>
              </a:pPr>
              <a:t>10</a:t>
            </a:fld>
            <a:endParaRPr lang="it-IT" altLang="it-IT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291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217488" y="812800"/>
            <a:ext cx="7123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2292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 altLang="it-IT" smtClean="0"/>
          </a:p>
        </p:txBody>
      </p:sp>
    </p:spTree>
    <p:extLst>
      <p:ext uri="{BB962C8B-B14F-4D97-AF65-F5344CB8AC3E}">
        <p14:creationId xmlns:p14="http://schemas.microsoft.com/office/powerpoint/2010/main" val="30820808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lnSpc>
                <a:spcPct val="95000"/>
              </a:lnSpc>
            </a:pPr>
            <a:fld id="{E205D7D2-857D-4F93-B514-DED44B82AD03}" type="slidenum">
              <a:rPr lang="it-IT" altLang="it-IT">
                <a:solidFill>
                  <a:srgbClr val="000000"/>
                </a:solidFill>
                <a:latin typeface="Times New Roman" panose="02020603050405020304" pitchFamily="18" charset="0"/>
              </a:rPr>
              <a:pPr>
                <a:lnSpc>
                  <a:spcPct val="95000"/>
                </a:lnSpc>
              </a:pPr>
              <a:t>11</a:t>
            </a:fld>
            <a:endParaRPr lang="it-IT" altLang="it-IT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39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217488" y="812800"/>
            <a:ext cx="7123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4340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 altLang="it-IT" smtClean="0"/>
          </a:p>
        </p:txBody>
      </p:sp>
    </p:spTree>
    <p:extLst>
      <p:ext uri="{BB962C8B-B14F-4D97-AF65-F5344CB8AC3E}">
        <p14:creationId xmlns:p14="http://schemas.microsoft.com/office/powerpoint/2010/main" val="16167527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it-IT">
              <a:solidFill>
                <a:prstClr val="black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xfrm>
            <a:off x="3907972" y="732343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it-IT">
              <a:solidFill>
                <a:prstClr val="black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C86265C-A43A-4A4F-9E24-FA8EE4D1DA1D}" type="slidenum">
              <a:rPr lang="it-IT" smtClean="0">
                <a:solidFill>
                  <a:prstClr val="black"/>
                </a:solidFill>
              </a:rPr>
              <a:pPr/>
              <a:t>‹N›</a:t>
            </a:fld>
            <a:endParaRPr lang="it-IT">
              <a:solidFill>
                <a:prstClr val="black"/>
              </a:solidFill>
            </a:endParaRPr>
          </a:p>
        </p:txBody>
      </p:sp>
      <p:sp>
        <p:nvSpPr>
          <p:cNvPr id="7" name="Rettangolo 6"/>
          <p:cNvSpPr/>
          <p:nvPr userDrawn="1"/>
        </p:nvSpPr>
        <p:spPr>
          <a:xfrm>
            <a:off x="1" y="0"/>
            <a:ext cx="171450" cy="685800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8" name="Rettangolo 7"/>
          <p:cNvSpPr/>
          <p:nvPr userDrawn="1"/>
        </p:nvSpPr>
        <p:spPr>
          <a:xfrm>
            <a:off x="172813" y="0"/>
            <a:ext cx="126547" cy="68580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70536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748391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xfrm>
            <a:off x="838200" y="6356350"/>
            <a:ext cx="2741613" cy="36353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13/06/19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1"/>
          </p:nvPr>
        </p:nvSpPr>
        <p:spPr>
          <a:xfrm>
            <a:off x="8610600" y="6356350"/>
            <a:ext cx="2741613" cy="36353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EF4AE6-D52A-4F85-9AFF-AF2F5EFF8AAD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7948310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dirty="0" smtClean="0"/>
              <a:t>Fare clic per modificare stili del testo dello schema</a:t>
            </a:r>
          </a:p>
          <a:p>
            <a:pPr lvl="1"/>
            <a:r>
              <a:rPr lang="it-IT" dirty="0" smtClean="0"/>
              <a:t>Secondo livello</a:t>
            </a:r>
          </a:p>
          <a:p>
            <a:pPr lvl="2"/>
            <a:r>
              <a:rPr lang="it-IT" dirty="0" smtClean="0"/>
              <a:t>Terzo livello</a:t>
            </a:r>
          </a:p>
          <a:p>
            <a:pPr lvl="3"/>
            <a:r>
              <a:rPr lang="it-IT" dirty="0" smtClean="0"/>
              <a:t>Quarto livello</a:t>
            </a:r>
          </a:p>
          <a:p>
            <a:pPr lvl="4"/>
            <a:r>
              <a:rPr lang="it-IT" dirty="0" smtClean="0"/>
              <a:t>Quinto livello</a:t>
            </a:r>
            <a:endParaRPr lang="it-IT" dirty="0"/>
          </a:p>
        </p:txBody>
      </p:sp>
      <p:sp>
        <p:nvSpPr>
          <p:cNvPr id="8" name="Rettangolo 7"/>
          <p:cNvSpPr/>
          <p:nvPr userDrawn="1"/>
        </p:nvSpPr>
        <p:spPr>
          <a:xfrm>
            <a:off x="1" y="0"/>
            <a:ext cx="171450" cy="685800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9" name="Rettangolo 8"/>
          <p:cNvSpPr/>
          <p:nvPr userDrawn="1"/>
        </p:nvSpPr>
        <p:spPr>
          <a:xfrm>
            <a:off x="172813" y="0"/>
            <a:ext cx="126547" cy="68580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pic>
        <p:nvPicPr>
          <p:cNvPr id="10" name="Picture 2" descr="Immagine"/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00314" y="6208540"/>
            <a:ext cx="1240896" cy="549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ttangolo 3"/>
          <p:cNvSpPr/>
          <p:nvPr userDrawn="1"/>
        </p:nvSpPr>
        <p:spPr>
          <a:xfrm>
            <a:off x="2484637" y="6538910"/>
            <a:ext cx="7222725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it-IT" sz="10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“Copyright </a:t>
            </a:r>
            <a:r>
              <a:rPr lang="it-IT" sz="1000" b="1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©</a:t>
            </a:r>
            <a:r>
              <a:rPr lang="it-IT" sz="1000" b="1" dirty="0" smtClean="0">
                <a:solidFill>
                  <a:srgbClr val="545454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it-IT" sz="10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2019 – A.Li.Sa. – vietata la copia, la riproduzione e la diffusione con ogni mezzo senza il consenso scritto dell’autore”.</a:t>
            </a:r>
            <a:endParaRPr lang="it-IT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2169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olo 1"/>
          <p:cNvSpPr>
            <a:spLocks noGrp="1"/>
          </p:cNvSpPr>
          <p:nvPr>
            <p:ph type="title"/>
          </p:nvPr>
        </p:nvSpPr>
        <p:spPr>
          <a:xfrm>
            <a:off x="301336" y="1128400"/>
            <a:ext cx="11890664" cy="4628163"/>
          </a:xfrm>
        </p:spPr>
        <p:txBody>
          <a:bodyPr>
            <a:normAutofit fontScale="90000"/>
          </a:bodyPr>
          <a:lstStyle/>
          <a:p>
            <a:pPr lvl="0" algn="ctr" eaLnBrk="0" fontAlgn="base" hangingPunct="0">
              <a:spcAft>
                <a:spcPct val="0"/>
              </a:spcAft>
            </a:pPr>
            <a:r>
              <a:rPr lang="it-IT" sz="8000" dirty="0" smtClean="0">
                <a:solidFill>
                  <a:srgbClr val="006600"/>
                </a:solidFill>
              </a:rPr>
              <a:t/>
            </a:r>
            <a:br>
              <a:rPr lang="it-IT" sz="8000" dirty="0" smtClean="0">
                <a:solidFill>
                  <a:srgbClr val="006600"/>
                </a:solidFill>
              </a:rPr>
            </a:br>
            <a:r>
              <a:rPr lang="it-IT" sz="6000" b="1" dirty="0" smtClean="0">
                <a:solidFill>
                  <a:srgbClr val="006600"/>
                </a:solidFill>
                <a:latin typeface="+mn-lt"/>
              </a:rPr>
              <a:t>REGIONE LIGURIA</a:t>
            </a:r>
            <a:r>
              <a:rPr lang="it-IT" sz="6000" b="1" smtClean="0">
                <a:solidFill>
                  <a:srgbClr val="006600"/>
                </a:solidFill>
                <a:latin typeface="+mn-lt"/>
              </a:rPr>
              <a:t/>
            </a:r>
            <a:br>
              <a:rPr lang="it-IT" sz="6000" b="1" smtClean="0">
                <a:solidFill>
                  <a:srgbClr val="006600"/>
                </a:solidFill>
                <a:latin typeface="+mn-lt"/>
              </a:rPr>
            </a:br>
            <a:r>
              <a:rPr lang="it-IT" sz="6000" b="1" smtClean="0">
                <a:solidFill>
                  <a:srgbClr val="006600"/>
                </a:solidFill>
                <a:latin typeface="+mn-lt"/>
              </a:rPr>
              <a:t/>
            </a:r>
            <a:br>
              <a:rPr lang="it-IT" sz="6000" b="1" smtClean="0">
                <a:solidFill>
                  <a:srgbClr val="006600"/>
                </a:solidFill>
                <a:latin typeface="+mn-lt"/>
              </a:rPr>
            </a:br>
            <a:r>
              <a:rPr lang="it-IT" sz="6000" b="1" smtClean="0">
                <a:solidFill>
                  <a:srgbClr val="009900"/>
                </a:solidFill>
              </a:rPr>
              <a:t>PIANO </a:t>
            </a:r>
            <a:r>
              <a:rPr lang="it-IT" sz="6000" b="1" dirty="0">
                <a:solidFill>
                  <a:srgbClr val="009900"/>
                </a:solidFill>
              </a:rPr>
              <a:t>CALDO 2019</a:t>
            </a:r>
            <a:br>
              <a:rPr lang="it-IT" sz="6000" b="1" dirty="0">
                <a:solidFill>
                  <a:srgbClr val="009900"/>
                </a:solidFill>
              </a:rPr>
            </a:br>
            <a:r>
              <a:rPr lang="it-IT" sz="6700" b="1" dirty="0" smtClean="0"/>
              <a:t/>
            </a:r>
            <a:br>
              <a:rPr lang="it-IT" sz="6700" b="1" dirty="0" smtClean="0"/>
            </a:br>
            <a:r>
              <a:rPr lang="it-IT" sz="3100" b="1" dirty="0" smtClean="0"/>
              <a:t>Da attivare in caso di bollettino </a:t>
            </a:r>
            <a:r>
              <a:rPr lang="it-IT" sz="4000" b="1" dirty="0" smtClean="0">
                <a:solidFill>
                  <a:srgbClr val="FF6600"/>
                </a:solidFill>
              </a:rPr>
              <a:t>arancione</a:t>
            </a:r>
            <a:r>
              <a:rPr lang="it-IT" sz="3100" b="1" dirty="0" smtClean="0"/>
              <a:t> o </a:t>
            </a:r>
            <a:r>
              <a:rPr lang="it-IT" sz="4000" b="1" dirty="0" smtClean="0">
                <a:solidFill>
                  <a:srgbClr val="FF0000"/>
                </a:solidFill>
              </a:rPr>
              <a:t>rosso</a:t>
            </a:r>
            <a:r>
              <a:rPr lang="it-IT" sz="9800" b="1" dirty="0">
                <a:solidFill>
                  <a:srgbClr val="FF0000"/>
                </a:solidFill>
              </a:rPr>
              <a:t/>
            </a:r>
            <a:br>
              <a:rPr lang="it-IT" sz="9800" b="1" dirty="0">
                <a:solidFill>
                  <a:srgbClr val="FF0000"/>
                </a:solidFill>
              </a:rPr>
            </a:br>
            <a:r>
              <a:rPr lang="it-IT" altLang="it-IT" sz="40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it-IT" altLang="it-IT" sz="4000" dirty="0"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it-IT" altLang="it-IT" sz="4000" dirty="0"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it-IT" altLang="it-IT" sz="40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it-IT" altLang="it-IT" sz="4000" dirty="0" smtClean="0"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it-IT" altLang="it-IT" sz="800" dirty="0"/>
          </a:p>
        </p:txBody>
      </p:sp>
    </p:spTree>
    <p:extLst>
      <p:ext uri="{BB962C8B-B14F-4D97-AF65-F5344CB8AC3E}">
        <p14:creationId xmlns:p14="http://schemas.microsoft.com/office/powerpoint/2010/main" val="3201336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4800" b="1" dirty="0">
                <a:solidFill>
                  <a:srgbClr val="006600"/>
                </a:solidFill>
                <a:latin typeface="+mn-lt"/>
              </a:rPr>
              <a:t>Popolazione target di </a:t>
            </a:r>
            <a:r>
              <a:rPr lang="it-IT" sz="4800" b="1" dirty="0" smtClean="0">
                <a:solidFill>
                  <a:srgbClr val="006600"/>
                </a:solidFill>
                <a:latin typeface="+mn-lt"/>
              </a:rPr>
              <a:t>riferimento</a:t>
            </a:r>
            <a:endParaRPr lang="it-IT" sz="4800" b="1" dirty="0">
              <a:solidFill>
                <a:srgbClr val="006600"/>
              </a:solidFill>
              <a:latin typeface="+mn-lt"/>
            </a:endParaRPr>
          </a:p>
        </p:txBody>
      </p:sp>
      <p:sp>
        <p:nvSpPr>
          <p:cNvPr id="4" name="Segnaposto contenuto 3"/>
          <p:cNvSpPr txBox="1">
            <a:spLocks noGrp="1"/>
          </p:cNvSpPr>
          <p:nvPr>
            <p:ph idx="1"/>
          </p:nvPr>
        </p:nvSpPr>
        <p:spPr>
          <a:xfrm>
            <a:off x="838200" y="1825625"/>
            <a:ext cx="10515600" cy="25094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it-IT" altLang="it-IT" sz="3200" b="1" u="sng" dirty="0"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it-IT" altLang="it-IT" sz="3200" b="1" u="sng" dirty="0"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it-IT" altLang="it-IT" sz="3200" b="1" u="sng" dirty="0" smtClean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it-IT" altLang="it-IT" sz="32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Residenti </a:t>
            </a:r>
            <a:r>
              <a:rPr lang="it-IT" altLang="it-IT" sz="3200" dirty="0">
                <a:ea typeface="Calibri" panose="020F0502020204030204" pitchFamily="34" charset="0"/>
                <a:cs typeface="Times New Roman" panose="02020603050405020304" pitchFamily="18" charset="0"/>
              </a:rPr>
              <a:t>in Regione </a:t>
            </a:r>
            <a:r>
              <a:rPr lang="it-IT" altLang="it-IT" sz="32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Liguria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it-IT" altLang="it-IT" sz="32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Età </a:t>
            </a:r>
            <a:r>
              <a:rPr lang="it-IT" altLang="it-IT" sz="3200" dirty="0">
                <a:ea typeface="Calibri" panose="020F0502020204030204" pitchFamily="34" charset="0"/>
                <a:cs typeface="Times New Roman" panose="02020603050405020304" pitchFamily="18" charset="0"/>
              </a:rPr>
              <a:t>pari o superiore a 75 anni</a:t>
            </a:r>
            <a:r>
              <a:rPr lang="it-IT" altLang="it-IT" sz="2800" dirty="0"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it-IT" altLang="it-IT" sz="2800" dirty="0"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it-IT" altLang="it-IT" dirty="0">
                <a:ea typeface="Calibri" panose="020F0502020204030204" pitchFamily="34" charset="0"/>
                <a:cs typeface="Times New Roman" panose="02020603050405020304" pitchFamily="18" charset="0"/>
              </a:rPr>
              <a:t>		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8807409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559562" y="809208"/>
            <a:ext cx="12049125" cy="261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it-IT" alt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		</a:t>
            </a:r>
            <a:endParaRPr kumimoji="0" lang="it-IT" altLang="it-IT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10" name="Rettangolo 9"/>
          <p:cNvSpPr/>
          <p:nvPr/>
        </p:nvSpPr>
        <p:spPr>
          <a:xfrm>
            <a:off x="331470" y="602496"/>
            <a:ext cx="11264785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it-IT" altLang="it-IT" sz="2000" b="1" u="sng" dirty="0" smtClean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altLang="it-IT" sz="2000" b="1" u="sng" dirty="0" smtClean="0">
                <a:solidFill>
                  <a:srgbClr val="0099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Criteri </a:t>
            </a:r>
            <a:r>
              <a:rPr lang="it-IT" altLang="it-IT" sz="2000" b="1" u="sng" dirty="0">
                <a:solidFill>
                  <a:srgbClr val="0099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di </a:t>
            </a:r>
            <a:r>
              <a:rPr lang="it-IT" altLang="it-IT" sz="2000" b="1" u="sng" dirty="0" smtClean="0">
                <a:solidFill>
                  <a:srgbClr val="0099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reclutamento: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altLang="it-IT" sz="20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Selezione degli assistiti inclusi nella </a:t>
            </a:r>
            <a:r>
              <a:rPr lang="it-IT" altLang="it-IT" sz="2000" dirty="0">
                <a:ea typeface="Calibri" panose="020F0502020204030204" pitchFamily="34" charset="0"/>
                <a:cs typeface="Times New Roman" panose="02020603050405020304" pitchFamily="18" charset="0"/>
              </a:rPr>
              <a:t>popolazione di riferimento </a:t>
            </a:r>
            <a:r>
              <a:rPr lang="it-IT" altLang="it-IT" sz="20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in presenza </a:t>
            </a:r>
            <a:r>
              <a:rPr lang="it-IT" altLang="it-IT" sz="2000" dirty="0">
                <a:ea typeface="Calibri" panose="020F0502020204030204" pitchFamily="34" charset="0"/>
                <a:cs typeface="Times New Roman" panose="02020603050405020304" pitchFamily="18" charset="0"/>
              </a:rPr>
              <a:t>di specifici </a:t>
            </a:r>
            <a:r>
              <a:rPr lang="it-IT" altLang="it-IT" sz="20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eventi/condizioni: </a:t>
            </a:r>
            <a:endParaRPr lang="it-IT" altLang="it-IT" sz="20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2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altLang="it-IT" sz="2000" dirty="0"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it-IT" altLang="it-IT" sz="20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Esenzioni per patologia  tra il 2010 e il 2018 (es</a:t>
            </a:r>
            <a:r>
              <a:rPr lang="it-IT" altLang="it-IT" sz="2000" dirty="0">
                <a:ea typeface="Calibri" panose="020F0502020204030204" pitchFamily="34" charset="0"/>
                <a:cs typeface="Times New Roman" panose="02020603050405020304" pitchFamily="18" charset="0"/>
              </a:rPr>
              <a:t>: diabete, </a:t>
            </a:r>
            <a:r>
              <a:rPr lang="it-IT" altLang="it-IT" sz="20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insuff.za cardiaca, ecc.); </a:t>
            </a:r>
            <a:endParaRPr lang="it-IT" altLang="it-IT" sz="20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2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altLang="it-IT" sz="2000" dirty="0">
                <a:ea typeface="Calibri" panose="020F0502020204030204" pitchFamily="34" charset="0"/>
                <a:cs typeface="Times New Roman" panose="02020603050405020304" pitchFamily="18" charset="0"/>
              </a:rPr>
              <a:t>2. </a:t>
            </a:r>
            <a:r>
              <a:rPr lang="it-IT" altLang="it-IT" sz="20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Ricoveri nel 2018 per </a:t>
            </a:r>
            <a:r>
              <a:rPr lang="it-IT" altLang="it-IT" sz="2000" dirty="0">
                <a:ea typeface="Calibri" panose="020F0502020204030204" pitchFamily="34" charset="0"/>
                <a:cs typeface="Times New Roman" panose="02020603050405020304" pitchFamily="18" charset="0"/>
              </a:rPr>
              <a:t>specifiche diagnosi (es</a:t>
            </a:r>
            <a:r>
              <a:rPr lang="it-IT" altLang="it-IT" sz="20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: diabete, psicosi, scompenso cardiaco);</a:t>
            </a:r>
            <a:endParaRPr lang="it-IT" altLang="it-IT" sz="20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2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altLang="it-IT" sz="2000" dirty="0">
                <a:ea typeface="Calibri" panose="020F0502020204030204" pitchFamily="34" charset="0"/>
                <a:cs typeface="Times New Roman" panose="02020603050405020304" pitchFamily="18" charset="0"/>
              </a:rPr>
              <a:t>3. </a:t>
            </a:r>
            <a:r>
              <a:rPr lang="it-IT" altLang="it-IT" sz="20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Specifiche prescrizioni farmaci nel 2018 (es: antidiabetici, diuretici); </a:t>
            </a:r>
            <a:endParaRPr lang="it-IT" altLang="it-IT" sz="20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2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altLang="it-IT" sz="2000" dirty="0">
                <a:ea typeface="Calibri" panose="020F0502020204030204" pitchFamily="34" charset="0"/>
                <a:cs typeface="Times New Roman" panose="02020603050405020304" pitchFamily="18" charset="0"/>
              </a:rPr>
              <a:t>4. Accessi ai Pronto Soccorso </a:t>
            </a:r>
            <a:r>
              <a:rPr lang="it-IT" altLang="it-IT" sz="20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in Liguria nel 2018 </a:t>
            </a:r>
            <a:r>
              <a:rPr lang="it-IT" altLang="it-IT" sz="2000" dirty="0">
                <a:ea typeface="Calibri" panose="020F0502020204030204" pitchFamily="34" charset="0"/>
                <a:cs typeface="Times New Roman" panose="02020603050405020304" pitchFamily="18" charset="0"/>
              </a:rPr>
              <a:t>per specifiche diagnosi (es: diabete, psicosi, </a:t>
            </a:r>
            <a:endParaRPr lang="it-IT" altLang="it-IT" sz="2000" dirty="0" smtClean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2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altLang="it-IT" sz="20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scompenso </a:t>
            </a:r>
            <a:r>
              <a:rPr lang="it-IT" altLang="it-IT" sz="2000" dirty="0">
                <a:ea typeface="Calibri" panose="020F0502020204030204" pitchFamily="34" charset="0"/>
                <a:cs typeface="Times New Roman" panose="02020603050405020304" pitchFamily="18" charset="0"/>
              </a:rPr>
              <a:t>cardiaco</a:t>
            </a:r>
            <a:r>
              <a:rPr lang="it-IT" altLang="it-IT" sz="20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).</a:t>
            </a:r>
          </a:p>
          <a:p>
            <a:pPr lvl="2"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it-IT" altLang="it-IT" sz="2000" dirty="0" smtClean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it-IT" altLang="it-IT" dirty="0"/>
          </a:p>
        </p:txBody>
      </p:sp>
      <p:sp>
        <p:nvSpPr>
          <p:cNvPr id="2" name="Rettangolo 1"/>
          <p:cNvSpPr/>
          <p:nvPr/>
        </p:nvSpPr>
        <p:spPr>
          <a:xfrm>
            <a:off x="331470" y="3074525"/>
            <a:ext cx="11369405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it-IT" altLang="it-IT" sz="2000" b="1" u="sng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altLang="it-IT" sz="2000" b="1" u="sng" dirty="0" smtClean="0">
                <a:solidFill>
                  <a:srgbClr val="0099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Punteggio </a:t>
            </a:r>
            <a:r>
              <a:rPr lang="it-IT" altLang="it-IT" sz="2000" b="1" u="sng" dirty="0">
                <a:solidFill>
                  <a:srgbClr val="0099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di </a:t>
            </a:r>
            <a:r>
              <a:rPr lang="it-IT" altLang="it-IT" sz="2000" b="1" u="sng" dirty="0" smtClean="0">
                <a:solidFill>
                  <a:srgbClr val="0099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rischio assegnati in base ad un algoritmo</a:t>
            </a:r>
            <a:r>
              <a:rPr lang="it-IT" altLang="it-IT" sz="2000" b="1" u="sng" dirty="0">
                <a:solidFill>
                  <a:srgbClr val="0099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it-IT" altLang="it-IT" sz="2000" b="1" u="sng" dirty="0" smtClean="0">
                <a:solidFill>
                  <a:srgbClr val="0099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che tiene in considerazione i criteri di reclutamento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it-IT" altLang="it-IT" sz="2000" b="1" u="sng" dirty="0" smtClean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it-IT" altLang="it-IT" sz="2000" b="1" u="sng" dirty="0" smtClean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altLang="it-IT" sz="2000" b="1" u="sng" dirty="0" smtClean="0">
                <a:solidFill>
                  <a:srgbClr val="0099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Classi di rischio: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it-IT" altLang="it-IT" sz="2000" dirty="0">
              <a:solidFill>
                <a:srgbClr val="009900"/>
              </a:solidFill>
            </a:endParaRPr>
          </a:p>
          <a:p>
            <a:pPr lvl="1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altLang="it-IT" sz="2000" dirty="0">
                <a:solidFill>
                  <a:srgbClr val="1F497D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                 </a:t>
            </a:r>
            <a:r>
              <a:rPr lang="it-IT" altLang="it-IT" sz="2000" dirty="0" smtClean="0">
                <a:solidFill>
                  <a:srgbClr val="1F497D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- </a:t>
            </a:r>
            <a:r>
              <a:rPr lang="it-IT" altLang="it-IT" sz="2000" dirty="0" smtClean="0"/>
              <a:t>Rischio</a:t>
            </a:r>
            <a:r>
              <a:rPr lang="it-IT" altLang="it-IT" sz="2000" b="1" dirty="0" smtClean="0"/>
              <a:t> moderato</a:t>
            </a:r>
            <a:r>
              <a:rPr lang="it-IT" altLang="it-IT" sz="2000" dirty="0" smtClean="0"/>
              <a:t>: </a:t>
            </a:r>
            <a:r>
              <a:rPr lang="it-IT" altLang="it-IT" sz="2000" dirty="0"/>
              <a:t>punteggio &lt;=2,5	</a:t>
            </a:r>
          </a:p>
          <a:p>
            <a:pPr lvl="3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altLang="it-IT" sz="2000" dirty="0" smtClean="0"/>
              <a:t>- Rischio</a:t>
            </a:r>
            <a:r>
              <a:rPr lang="it-IT" altLang="it-IT" sz="2000" b="1" dirty="0" smtClean="0"/>
              <a:t> intermedio:</a:t>
            </a:r>
            <a:r>
              <a:rPr lang="it-IT" altLang="it-IT" sz="2000" dirty="0" smtClean="0"/>
              <a:t> </a:t>
            </a:r>
            <a:r>
              <a:rPr lang="it-IT" altLang="it-IT" sz="2000" dirty="0"/>
              <a:t>punteggio </a:t>
            </a:r>
            <a:r>
              <a:rPr lang="it-IT" altLang="it-IT" sz="2000" dirty="0" smtClean="0"/>
              <a:t>&gt; </a:t>
            </a:r>
            <a:r>
              <a:rPr lang="it-IT" altLang="it-IT" sz="2000" dirty="0"/>
              <a:t>2,5 e &lt;=5</a:t>
            </a:r>
          </a:p>
          <a:p>
            <a:pPr lvl="3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altLang="it-IT" sz="2000" dirty="0" smtClean="0"/>
              <a:t>- Rischio</a:t>
            </a:r>
            <a:r>
              <a:rPr lang="it-IT" altLang="it-IT" sz="2000" b="1" dirty="0" smtClean="0"/>
              <a:t> </a:t>
            </a:r>
            <a:r>
              <a:rPr lang="it-IT" altLang="it-IT" sz="2000" b="1" dirty="0"/>
              <a:t>alto:</a:t>
            </a:r>
            <a:r>
              <a:rPr lang="it-IT" altLang="it-IT" sz="2000" dirty="0"/>
              <a:t> punteggio </a:t>
            </a:r>
            <a:r>
              <a:rPr lang="it-IT" altLang="it-IT" sz="2000" dirty="0" smtClean="0"/>
              <a:t>&gt; </a:t>
            </a:r>
            <a:r>
              <a:rPr lang="it-IT" altLang="it-IT" sz="2000" dirty="0"/>
              <a:t>5</a:t>
            </a:r>
            <a:r>
              <a:rPr lang="it-IT" altLang="it-IT" sz="1900" dirty="0"/>
              <a:t>	</a:t>
            </a:r>
          </a:p>
        </p:txBody>
      </p:sp>
      <p:sp>
        <p:nvSpPr>
          <p:cNvPr id="4" name="Rettangolo 3"/>
          <p:cNvSpPr/>
          <p:nvPr/>
        </p:nvSpPr>
        <p:spPr>
          <a:xfrm>
            <a:off x="1280604" y="242983"/>
            <a:ext cx="1015085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it-IT" sz="3600" b="1" dirty="0" smtClean="0">
                <a:solidFill>
                  <a:srgbClr val="006600"/>
                </a:solidFill>
              </a:rPr>
              <a:t>CRITERI </a:t>
            </a:r>
            <a:r>
              <a:rPr lang="it-IT" sz="3600" b="1" dirty="0">
                <a:solidFill>
                  <a:srgbClr val="006600"/>
                </a:solidFill>
              </a:rPr>
              <a:t>DI DEFINIZIONE DELLE PERSONE A RISCHIO</a:t>
            </a:r>
          </a:p>
        </p:txBody>
      </p:sp>
    </p:spTree>
    <p:extLst>
      <p:ext uri="{BB962C8B-B14F-4D97-AF65-F5344CB8AC3E}">
        <p14:creationId xmlns:p14="http://schemas.microsoft.com/office/powerpoint/2010/main" val="3943652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el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6282450"/>
              </p:ext>
            </p:extLst>
          </p:nvPr>
        </p:nvGraphicFramePr>
        <p:xfrm>
          <a:off x="629889" y="1146845"/>
          <a:ext cx="10967013" cy="4554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975013"/>
                <a:gridCol w="2664000"/>
                <a:gridCol w="2664000"/>
                <a:gridCol w="2664000"/>
              </a:tblGrid>
              <a:tr h="7590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2400" b="1" dirty="0" smtClean="0">
                          <a:effectLst/>
                        </a:rPr>
                        <a:t>ASL</a:t>
                      </a:r>
                      <a:endParaRPr lang="it-IT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</a:pPr>
                      <a:r>
                        <a:rPr kumimoji="0" lang="it-IT" sz="2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+mn-cs"/>
                        </a:rPr>
                        <a:t>Rischio </a:t>
                      </a:r>
                      <a:r>
                        <a:rPr kumimoji="0" lang="it-IT" sz="2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+mn-cs"/>
                        </a:rPr>
                        <a:t>moderato</a:t>
                      </a:r>
                      <a:endParaRPr kumimoji="0" lang="it-IT" sz="2400" b="1" i="0" u="none" strike="noStrike" kern="1200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Microsoft YaHei" panose="020B0503020204020204" pitchFamily="34" charset="-122"/>
                        <a:cs typeface="+mn-cs"/>
                      </a:endParaRP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</a:pPr>
                      <a:r>
                        <a:rPr kumimoji="0" lang="it-IT" sz="2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+mn-cs"/>
                        </a:rPr>
                        <a:t>Rischio </a:t>
                      </a:r>
                      <a:r>
                        <a:rPr kumimoji="0" lang="it-IT" sz="2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+mn-cs"/>
                        </a:rPr>
                        <a:t>intermedio</a:t>
                      </a:r>
                      <a:endParaRPr kumimoji="0" lang="it-IT" sz="2400" b="1" i="0" u="none" strike="noStrike" kern="1200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Microsoft YaHei" panose="020B0503020204020204" pitchFamily="34" charset="-122"/>
                        <a:cs typeface="+mn-cs"/>
                      </a:endParaRPr>
                    </a:p>
                  </a:txBody>
                  <a:tcPr marL="68580" marR="68580" marT="0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2400" b="1">
                          <a:effectLst/>
                        </a:rPr>
                        <a:t>Rischio </a:t>
                      </a:r>
                      <a:r>
                        <a:rPr lang="it-IT" sz="2400" b="1" smtClean="0">
                          <a:effectLst/>
                        </a:rPr>
                        <a:t>elevato</a:t>
                      </a:r>
                      <a:endParaRPr lang="it-IT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0000"/>
                    </a:solidFill>
                  </a:tcPr>
                </a:tc>
              </a:tr>
              <a:tr h="7590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2400" b="1">
                          <a:effectLst/>
                        </a:rPr>
                        <a:t>ASL 1 Imperiese</a:t>
                      </a:r>
                      <a:endParaRPr lang="it-IT" sz="2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2400" dirty="0">
                          <a:effectLst/>
                        </a:rPr>
                        <a:t>22.287</a:t>
                      </a:r>
                      <a:endParaRPr lang="it-IT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2400" dirty="0">
                          <a:effectLst/>
                        </a:rPr>
                        <a:t>713</a:t>
                      </a:r>
                      <a:endParaRPr lang="it-IT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2400" dirty="0">
                          <a:effectLst/>
                        </a:rPr>
                        <a:t>225</a:t>
                      </a:r>
                      <a:endParaRPr lang="it-IT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7590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2400" b="1" dirty="0">
                          <a:effectLst/>
                        </a:rPr>
                        <a:t>ASL 2 Savonese</a:t>
                      </a:r>
                      <a:endParaRPr lang="it-IT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2400">
                          <a:effectLst/>
                        </a:rPr>
                        <a:t>32.735</a:t>
                      </a:r>
                      <a:endParaRPr lang="it-IT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2400" dirty="0">
                          <a:effectLst/>
                        </a:rPr>
                        <a:t>1.013</a:t>
                      </a:r>
                      <a:endParaRPr lang="it-IT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2400" dirty="0">
                          <a:effectLst/>
                        </a:rPr>
                        <a:t>347</a:t>
                      </a:r>
                      <a:endParaRPr lang="it-IT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7590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2400" b="1">
                          <a:effectLst/>
                        </a:rPr>
                        <a:t>ASL 3 Genovese</a:t>
                      </a:r>
                      <a:endParaRPr lang="it-IT" sz="2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2400" dirty="0">
                          <a:effectLst/>
                        </a:rPr>
                        <a:t>80.003</a:t>
                      </a:r>
                      <a:endParaRPr lang="it-IT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2400">
                          <a:effectLst/>
                        </a:rPr>
                        <a:t>2.781</a:t>
                      </a:r>
                      <a:endParaRPr lang="it-IT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2400" dirty="0">
                          <a:effectLst/>
                        </a:rPr>
                        <a:t>894</a:t>
                      </a:r>
                      <a:endParaRPr lang="it-IT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7590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2400" b="1">
                          <a:effectLst/>
                        </a:rPr>
                        <a:t>ASL 4 Chiavarese</a:t>
                      </a:r>
                      <a:endParaRPr lang="it-IT" sz="2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2400">
                          <a:effectLst/>
                        </a:rPr>
                        <a:t>16.614</a:t>
                      </a:r>
                      <a:endParaRPr lang="it-IT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2400">
                          <a:effectLst/>
                        </a:rPr>
                        <a:t>544</a:t>
                      </a:r>
                      <a:endParaRPr lang="it-IT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2400" dirty="0">
                          <a:effectLst/>
                        </a:rPr>
                        <a:t>158</a:t>
                      </a:r>
                      <a:endParaRPr lang="it-IT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7590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2400" b="1" dirty="0">
                          <a:effectLst/>
                        </a:rPr>
                        <a:t>ASL 5 Spezzino</a:t>
                      </a:r>
                      <a:endParaRPr lang="it-IT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2400">
                          <a:effectLst/>
                        </a:rPr>
                        <a:t>24.514</a:t>
                      </a:r>
                      <a:endParaRPr lang="it-IT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2400">
                          <a:effectLst/>
                        </a:rPr>
                        <a:t>809</a:t>
                      </a:r>
                      <a:endParaRPr lang="it-IT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2400" dirty="0">
                          <a:effectLst/>
                        </a:rPr>
                        <a:t>270</a:t>
                      </a:r>
                      <a:endParaRPr lang="it-IT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384922" y="258088"/>
            <a:ext cx="1204912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altLang="it-IT" sz="2800" b="1" dirty="0" smtClean="0">
                <a:solidFill>
                  <a:srgbClr val="0066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NUMERO DI ASSISTITI INDIVIDUATI PER ASL E CLASSE DI RISCHIO</a:t>
            </a:r>
            <a:endParaRPr lang="it-IT" altLang="it-IT" sz="2800" b="1" dirty="0">
              <a:solidFill>
                <a:srgbClr val="0066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1512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7" name="Group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4535394"/>
              </p:ext>
            </p:extLst>
          </p:nvPr>
        </p:nvGraphicFramePr>
        <p:xfrm>
          <a:off x="885825" y="1824038"/>
          <a:ext cx="10458450" cy="3905253"/>
        </p:xfrm>
        <a:graphic>
          <a:graphicData uri="http://schemas.openxmlformats.org/drawingml/2006/table">
            <a:tbl>
              <a:tblPr/>
              <a:tblGrid>
                <a:gridCol w="1374775"/>
                <a:gridCol w="2270125"/>
                <a:gridCol w="2271713"/>
                <a:gridCol w="2270125"/>
                <a:gridCol w="2271712"/>
              </a:tblGrid>
              <a:tr h="487363">
                <a:tc>
                  <a:txBody>
                    <a:bodyPr/>
                    <a:lstStyle>
                      <a:lvl1pPr>
                        <a:lnSpc>
                          <a:spcPct val="9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</a:pPr>
                      <a:r>
                        <a:rPr kumimoji="0" lang="it-IT" altLang="it-IT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</a:rPr>
                        <a:t>Distretto</a:t>
                      </a:r>
                    </a:p>
                  </a:txBody>
                  <a:tcPr marL="0" marR="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</a:pPr>
                      <a:r>
                        <a:rPr kumimoji="0" lang="it-IT" altLang="it-IT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</a:rPr>
                        <a:t>ELEVATO</a:t>
                      </a:r>
                    </a:p>
                  </a:txBody>
                  <a:tcPr marL="0" marR="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</a:pPr>
                      <a:r>
                        <a:rPr kumimoji="0" lang="it-IT" altLang="it-IT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</a:rPr>
                        <a:t>INTERMEDIO</a:t>
                      </a:r>
                    </a:p>
                  </a:txBody>
                  <a:tcPr marL="0" marR="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</a:pPr>
                      <a:r>
                        <a:rPr kumimoji="0" lang="it-IT" altLang="it-IT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</a:rPr>
                        <a:t>MODERATO</a:t>
                      </a:r>
                    </a:p>
                  </a:txBody>
                  <a:tcPr marL="0" marR="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</a:pPr>
                      <a:r>
                        <a:rPr kumimoji="0" lang="it-IT" altLang="it-IT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</a:rPr>
                        <a:t>TOTALE</a:t>
                      </a:r>
                    </a:p>
                  </a:txBody>
                  <a:tcPr marL="0" marR="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DD7EE"/>
                    </a:solidFill>
                  </a:tcPr>
                </a:tc>
              </a:tr>
              <a:tr h="487363">
                <a:tc>
                  <a:txBody>
                    <a:bodyPr/>
                    <a:lstStyle>
                      <a:lvl1pPr>
                        <a:lnSpc>
                          <a:spcPct val="9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</a:pPr>
                      <a:r>
                        <a:rPr kumimoji="0" lang="it-IT" altLang="it-IT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</a:rPr>
                        <a:t>8</a:t>
                      </a:r>
                    </a:p>
                  </a:txBody>
                  <a:tcPr marL="0" marR="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</a:pPr>
                      <a:r>
                        <a:rPr kumimoji="0" lang="it-IT" altLang="it-IT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</a:rPr>
                        <a:t>61        (62)</a:t>
                      </a:r>
                    </a:p>
                  </a:txBody>
                  <a:tcPr marL="0" marR="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</a:pPr>
                      <a:r>
                        <a:rPr kumimoji="0" lang="it-IT" altLang="it-IT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</a:rPr>
                        <a:t>199       (201)</a:t>
                      </a:r>
                    </a:p>
                  </a:txBody>
                  <a:tcPr marL="0" marR="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</a:pPr>
                      <a:r>
                        <a:rPr kumimoji="0" lang="it-IT" altLang="it-IT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</a:rPr>
                        <a:t>6.721    (6.880)</a:t>
                      </a:r>
                    </a:p>
                  </a:txBody>
                  <a:tcPr marL="0" marR="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</a:pPr>
                      <a:r>
                        <a:rPr kumimoji="0" lang="it-IT" altLang="it-IT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</a:rPr>
                        <a:t>6.981    (7.143)</a:t>
                      </a:r>
                    </a:p>
                  </a:txBody>
                  <a:tcPr marL="4680" marR="4680" marT="4680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7363">
                <a:tc>
                  <a:txBody>
                    <a:bodyPr/>
                    <a:lstStyle>
                      <a:lvl1pPr>
                        <a:lnSpc>
                          <a:spcPct val="9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</a:pPr>
                      <a:r>
                        <a:rPr kumimoji="0" lang="it-IT" altLang="it-IT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</a:rPr>
                        <a:t>9</a:t>
                      </a:r>
                    </a:p>
                  </a:txBody>
                  <a:tcPr marL="0" marR="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</a:pPr>
                      <a:r>
                        <a:rPr kumimoji="0" lang="it-IT" altLang="it-IT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</a:rPr>
                        <a:t>105     (111)</a:t>
                      </a:r>
                    </a:p>
                  </a:txBody>
                  <a:tcPr marL="0" marR="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</a:pPr>
                      <a:r>
                        <a:rPr kumimoji="0" lang="it-IT" altLang="it-IT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</a:rPr>
                        <a:t>461       (457)</a:t>
                      </a:r>
                    </a:p>
                  </a:txBody>
                  <a:tcPr marL="0" marR="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</a:pPr>
                      <a:r>
                        <a:rPr kumimoji="0" lang="it-IT" altLang="it-IT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</a:rPr>
                        <a:t>13.504 (13.393)</a:t>
                      </a:r>
                    </a:p>
                  </a:txBody>
                  <a:tcPr marL="0" marR="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</a:pPr>
                      <a:r>
                        <a:rPr kumimoji="0" lang="it-IT" altLang="it-IT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</a:rPr>
                        <a:t>14070  (13.961)</a:t>
                      </a:r>
                    </a:p>
                  </a:txBody>
                  <a:tcPr marL="4680" marR="4680" marT="4680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7363">
                <a:tc>
                  <a:txBody>
                    <a:bodyPr/>
                    <a:lstStyle>
                      <a:lvl1pPr>
                        <a:lnSpc>
                          <a:spcPct val="9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</a:pPr>
                      <a:r>
                        <a:rPr kumimoji="0" lang="it-IT" altLang="it-IT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</a:rPr>
                        <a:t>10</a:t>
                      </a:r>
                    </a:p>
                  </a:txBody>
                  <a:tcPr marL="0" marR="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</a:pPr>
                      <a:r>
                        <a:rPr kumimoji="0" lang="it-IT" altLang="it-IT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</a:rPr>
                        <a:t>72        (75)</a:t>
                      </a:r>
                    </a:p>
                  </a:txBody>
                  <a:tcPr marL="0" marR="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</a:pPr>
                      <a:r>
                        <a:rPr kumimoji="0" lang="it-IT" altLang="it-IT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</a:rPr>
                        <a:t>210       (213)</a:t>
                      </a:r>
                    </a:p>
                  </a:txBody>
                  <a:tcPr marL="0" marR="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</a:pPr>
                      <a:r>
                        <a:rPr kumimoji="0" lang="it-IT" altLang="it-IT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</a:rPr>
                        <a:t>6.001   (5.967)</a:t>
                      </a:r>
                    </a:p>
                  </a:txBody>
                  <a:tcPr marL="0" marR="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</a:pPr>
                      <a:r>
                        <a:rPr kumimoji="0" lang="it-IT" altLang="it-IT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</a:rPr>
                        <a:t>6.283    (6.255)</a:t>
                      </a:r>
                    </a:p>
                  </a:txBody>
                  <a:tcPr marL="4680" marR="4680" marT="4680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7363">
                <a:tc>
                  <a:txBody>
                    <a:bodyPr/>
                    <a:lstStyle>
                      <a:lvl1pPr>
                        <a:lnSpc>
                          <a:spcPct val="9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</a:pPr>
                      <a:r>
                        <a:rPr kumimoji="0" lang="it-IT" altLang="it-IT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</a:rPr>
                        <a:t>11</a:t>
                      </a:r>
                    </a:p>
                  </a:txBody>
                  <a:tcPr marL="0" marR="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</a:pPr>
                      <a:r>
                        <a:rPr kumimoji="0" lang="it-IT" altLang="it-IT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</a:rPr>
                        <a:t>167    (166)</a:t>
                      </a:r>
                    </a:p>
                  </a:txBody>
                  <a:tcPr marL="0" marR="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</a:pPr>
                      <a:r>
                        <a:rPr kumimoji="0" lang="it-IT" altLang="it-IT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</a:rPr>
                        <a:t>524       (524)</a:t>
                      </a:r>
                    </a:p>
                  </a:txBody>
                  <a:tcPr marL="0" marR="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</a:pPr>
                      <a:r>
                        <a:rPr kumimoji="0" lang="it-IT" altLang="it-IT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</a:rPr>
                        <a:t>16.044 (15.417)</a:t>
                      </a:r>
                    </a:p>
                  </a:txBody>
                  <a:tcPr marL="0" marR="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</a:pPr>
                      <a:r>
                        <a:rPr kumimoji="0" lang="it-IT" altLang="it-IT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</a:rPr>
                        <a:t>16.735 (16.107)</a:t>
                      </a:r>
                    </a:p>
                  </a:txBody>
                  <a:tcPr marL="4680" marR="4680" marT="4680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7363">
                <a:tc>
                  <a:txBody>
                    <a:bodyPr/>
                    <a:lstStyle>
                      <a:lvl1pPr>
                        <a:lnSpc>
                          <a:spcPct val="9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</a:pPr>
                      <a:r>
                        <a:rPr kumimoji="0" lang="it-IT" altLang="it-IT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</a:rPr>
                        <a:t>12</a:t>
                      </a:r>
                    </a:p>
                  </a:txBody>
                  <a:tcPr marL="0" marR="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</a:pPr>
                      <a:r>
                        <a:rPr kumimoji="0" lang="it-IT" altLang="it-IT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</a:rPr>
                        <a:t>191    (189)</a:t>
                      </a:r>
                    </a:p>
                  </a:txBody>
                  <a:tcPr marL="0" marR="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</a:pPr>
                      <a:r>
                        <a:rPr kumimoji="0" lang="it-IT" altLang="it-IT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</a:rPr>
                        <a:t>509       (511)</a:t>
                      </a:r>
                    </a:p>
                  </a:txBody>
                  <a:tcPr marL="0" marR="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</a:pPr>
                      <a:r>
                        <a:rPr kumimoji="0" lang="it-IT" altLang="it-IT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</a:rPr>
                        <a:t>15.623 (15.290)</a:t>
                      </a:r>
                    </a:p>
                  </a:txBody>
                  <a:tcPr marL="0" marR="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</a:pPr>
                      <a:r>
                        <a:rPr kumimoji="0" lang="it-IT" altLang="it-IT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</a:rPr>
                        <a:t>16.323  (15.990)</a:t>
                      </a:r>
                    </a:p>
                  </a:txBody>
                  <a:tcPr marL="4680" marR="4680" marT="4680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7363">
                <a:tc>
                  <a:txBody>
                    <a:bodyPr/>
                    <a:lstStyle>
                      <a:lvl1pPr>
                        <a:lnSpc>
                          <a:spcPct val="9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</a:pPr>
                      <a:r>
                        <a:rPr kumimoji="0" lang="it-IT" altLang="it-IT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</a:rPr>
                        <a:t>13</a:t>
                      </a:r>
                    </a:p>
                  </a:txBody>
                  <a:tcPr marL="0" marR="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</a:pPr>
                      <a:r>
                        <a:rPr kumimoji="0" lang="it-IT" altLang="it-IT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</a:rPr>
                        <a:t>89        (90)</a:t>
                      </a:r>
                    </a:p>
                  </a:txBody>
                  <a:tcPr marL="0" marR="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</a:pPr>
                      <a:r>
                        <a:rPr kumimoji="0" lang="it-IT" altLang="it-IT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</a:rPr>
                        <a:t>237       (240)</a:t>
                      </a:r>
                    </a:p>
                  </a:txBody>
                  <a:tcPr marL="0" marR="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</a:pPr>
                      <a:r>
                        <a:rPr kumimoji="0" lang="it-IT" altLang="it-IT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</a:rPr>
                        <a:t>7.597    (7.621)</a:t>
                      </a:r>
                    </a:p>
                  </a:txBody>
                  <a:tcPr marL="0" marR="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</a:pPr>
                      <a:r>
                        <a:rPr kumimoji="0" lang="it-IT" altLang="it-IT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</a:rPr>
                        <a:t>7.905    (7.951)</a:t>
                      </a:r>
                    </a:p>
                  </a:txBody>
                  <a:tcPr marL="4680" marR="4680" marT="4680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2">
                <a:tc>
                  <a:txBody>
                    <a:bodyPr/>
                    <a:lstStyle>
                      <a:lvl1pPr>
                        <a:lnSpc>
                          <a:spcPct val="9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</a:pPr>
                      <a:r>
                        <a:rPr kumimoji="0" lang="it-IT" altLang="it-IT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</a:rPr>
                        <a:t>TOTALE</a:t>
                      </a:r>
                    </a:p>
                  </a:txBody>
                  <a:tcPr marL="0" marR="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</a:pPr>
                      <a:r>
                        <a:rPr kumimoji="0" lang="it-IT" altLang="it-IT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</a:rPr>
                        <a:t>685    (693)</a:t>
                      </a:r>
                    </a:p>
                  </a:txBody>
                  <a:tcPr marL="4680" marR="4680" marT="4680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</a:pPr>
                      <a:r>
                        <a:rPr kumimoji="0" lang="it-IT" altLang="it-IT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</a:rPr>
                        <a:t>2.140  (2.146)</a:t>
                      </a:r>
                    </a:p>
                  </a:txBody>
                  <a:tcPr marL="4680" marR="4680" marT="4680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</a:pPr>
                      <a:r>
                        <a:rPr kumimoji="0" lang="it-IT" altLang="it-IT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</a:rPr>
                        <a:t>65.490 (64.568)</a:t>
                      </a:r>
                    </a:p>
                  </a:txBody>
                  <a:tcPr marL="4680" marR="4680" marT="4680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fontAlgn="base">
                        <a:lnSpc>
                          <a:spcPct val="9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  <a:tab pos="10134600" algn="l"/>
                        </a:tabLst>
                      </a:pPr>
                      <a:r>
                        <a:rPr kumimoji="0" lang="it-IT" altLang="it-IT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</a:rPr>
                        <a:t>68.315  (67.407)</a:t>
                      </a:r>
                    </a:p>
                  </a:txBody>
                  <a:tcPr marL="4680" marR="4680" marT="4680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178" name="Rectangle 135"/>
          <p:cNvSpPr>
            <a:spLocks noChangeArrowheads="1"/>
          </p:cNvSpPr>
          <p:nvPr/>
        </p:nvSpPr>
        <p:spPr bwMode="auto">
          <a:xfrm>
            <a:off x="320675" y="387350"/>
            <a:ext cx="11352213" cy="1383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  <a:tab pos="9410700" algn="l"/>
                <a:tab pos="10134600" algn="l"/>
                <a:tab pos="108585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  <a:tab pos="9410700" algn="l"/>
                <a:tab pos="10134600" algn="l"/>
                <a:tab pos="108585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  <a:tab pos="9410700" algn="l"/>
                <a:tab pos="10134600" algn="l"/>
                <a:tab pos="108585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  <a:tab pos="9410700" algn="l"/>
                <a:tab pos="10134600" algn="l"/>
                <a:tab pos="108585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  <a:tab pos="9410700" algn="l"/>
                <a:tab pos="10134600" algn="l"/>
                <a:tab pos="108585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  <a:tab pos="9410700" algn="l"/>
                <a:tab pos="10134600" algn="l"/>
                <a:tab pos="108585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  <a:tab pos="9410700" algn="l"/>
                <a:tab pos="10134600" algn="l"/>
                <a:tab pos="108585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  <a:tab pos="9410700" algn="l"/>
                <a:tab pos="10134600" algn="l"/>
                <a:tab pos="108585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  <a:tab pos="9410700" algn="l"/>
                <a:tab pos="10134600" algn="l"/>
                <a:tab pos="108585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lnSpc>
                <a:spcPct val="100000"/>
              </a:lnSpc>
            </a:pPr>
            <a:r>
              <a:rPr lang="it-IT" altLang="it-IT" sz="2800" b="1" dirty="0">
                <a:solidFill>
                  <a:srgbClr val="006600"/>
                </a:solidFill>
                <a:latin typeface="Calibri" panose="020F0502020204030204" pitchFamily="34" charset="0"/>
              </a:rPr>
              <a:t>ANNO 2019</a:t>
            </a:r>
          </a:p>
          <a:p>
            <a:pPr eaLnBrk="1" hangingPunct="1">
              <a:lnSpc>
                <a:spcPct val="100000"/>
              </a:lnSpc>
            </a:pPr>
            <a:r>
              <a:rPr lang="it-IT" altLang="it-IT" sz="2800" b="1" u="sng" dirty="0">
                <a:solidFill>
                  <a:srgbClr val="006600"/>
                </a:solidFill>
                <a:latin typeface="Calibri" panose="020F0502020204030204" pitchFamily="34" charset="0"/>
              </a:rPr>
              <a:t>Residenti nel Comune di GENOVA </a:t>
            </a:r>
            <a:r>
              <a:rPr lang="it-IT" altLang="it-IT" sz="2800" b="1" u="sng" dirty="0" smtClean="0">
                <a:solidFill>
                  <a:srgbClr val="006600"/>
                </a:solidFill>
                <a:latin typeface="Calibri" panose="020F0502020204030204" pitchFamily="34" charset="0"/>
              </a:rPr>
              <a:t>individuati </a:t>
            </a:r>
            <a:r>
              <a:rPr lang="it-IT" altLang="it-IT" sz="2800" b="1" u="sng" dirty="0">
                <a:solidFill>
                  <a:srgbClr val="006600"/>
                </a:solidFill>
                <a:latin typeface="Calibri" panose="020F0502020204030204" pitchFamily="34" charset="0"/>
              </a:rPr>
              <a:t>nella popolazione a rischio: </a:t>
            </a:r>
            <a:r>
              <a:rPr lang="it-IT" altLang="it-IT" sz="2800" dirty="0">
                <a:solidFill>
                  <a:srgbClr val="000000"/>
                </a:solidFill>
                <a:latin typeface="Calibri" panose="020F0502020204030204" pitchFamily="34" charset="0"/>
              </a:rPr>
              <a:t>68.315 (67.407) </a:t>
            </a:r>
          </a:p>
        </p:txBody>
      </p:sp>
      <p:sp>
        <p:nvSpPr>
          <p:cNvPr id="5179" name="Text Box 136"/>
          <p:cNvSpPr txBox="1">
            <a:spLocks noChangeArrowheads="1"/>
          </p:cNvSpPr>
          <p:nvPr/>
        </p:nvSpPr>
        <p:spPr bwMode="auto">
          <a:xfrm>
            <a:off x="863600" y="6048375"/>
            <a:ext cx="4640263" cy="344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60876" rIns="90000" bIns="45000"/>
          <a:lstStyle>
            <a:lvl1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eaLnBrk="1"/>
            <a:r>
              <a:rPr lang="it-IT" altLang="it-IT" i="1">
                <a:solidFill>
                  <a:srgbClr val="000000"/>
                </a:solidFill>
              </a:rPr>
              <a:t>Tra parentesi i dati che si riferiscono al 2018</a:t>
            </a:r>
          </a:p>
        </p:txBody>
      </p:sp>
      <p:pic>
        <p:nvPicPr>
          <p:cNvPr id="5180" name="Picture 13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667" t="73906" r="44287" b="20761"/>
          <a:stretch>
            <a:fillRect/>
          </a:stretch>
        </p:blipFill>
        <p:spPr bwMode="auto">
          <a:xfrm>
            <a:off x="10504488" y="6191250"/>
            <a:ext cx="14478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l="46667" t="73906" r="44287" b="20761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6034264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856527" y="462987"/>
            <a:ext cx="11058724" cy="59262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it-IT" sz="3900" b="1" dirty="0" smtClean="0">
                <a:solidFill>
                  <a:srgbClr val="009900"/>
                </a:solidFill>
              </a:rPr>
              <a:t>COMUNICAZIONE PERSONE A RISCHIO</a:t>
            </a:r>
          </a:p>
          <a:p>
            <a:pPr marL="0" indent="0">
              <a:buNone/>
            </a:pPr>
            <a:endParaRPr lang="it-IT" sz="3500" b="1" dirty="0" smtClean="0"/>
          </a:p>
          <a:p>
            <a:pPr marL="0" indent="0" algn="just">
              <a:buNone/>
            </a:pPr>
            <a:endParaRPr lang="it-IT" sz="3200" dirty="0" smtClean="0"/>
          </a:p>
          <a:p>
            <a:pPr marL="0" indent="0" algn="just">
              <a:buNone/>
            </a:pPr>
            <a:r>
              <a:rPr lang="it-IT" sz="3200" dirty="0" smtClean="0"/>
              <a:t>Alle </a:t>
            </a:r>
            <a:r>
              <a:rPr lang="it-IT" sz="3200" dirty="0"/>
              <a:t>Direzioni </a:t>
            </a:r>
            <a:r>
              <a:rPr lang="it-IT" sz="3200" dirty="0" smtClean="0"/>
              <a:t>delle Asl</a:t>
            </a:r>
          </a:p>
          <a:p>
            <a:pPr marL="0" indent="0" algn="just">
              <a:buNone/>
            </a:pPr>
            <a:r>
              <a:rPr lang="it-IT" sz="3200" dirty="0"/>
              <a:t>A</a:t>
            </a:r>
            <a:r>
              <a:rPr lang="it-IT" sz="3200" dirty="0" smtClean="0"/>
              <a:t>i </a:t>
            </a:r>
            <a:r>
              <a:rPr lang="it-IT" sz="3200" dirty="0"/>
              <a:t>singoli </a:t>
            </a:r>
            <a:r>
              <a:rPr lang="it-IT" sz="3200" dirty="0" smtClean="0"/>
              <a:t>Medici </a:t>
            </a:r>
            <a:r>
              <a:rPr lang="it-IT" sz="3200" dirty="0"/>
              <a:t>di Medicina G</a:t>
            </a:r>
            <a:r>
              <a:rPr lang="it-IT" sz="3200" dirty="0" smtClean="0"/>
              <a:t>enerale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544179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856527" y="462987"/>
            <a:ext cx="11058724" cy="59262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it-IT" sz="3900" b="1" dirty="0" smtClean="0"/>
              <a:t>ALCUNE MISURE DEL PIANO</a:t>
            </a:r>
          </a:p>
          <a:p>
            <a:pPr marL="0" indent="0">
              <a:buNone/>
            </a:pPr>
            <a:endParaRPr lang="it-IT" sz="3500" b="1" dirty="0" smtClean="0"/>
          </a:p>
          <a:p>
            <a:pPr algn="just"/>
            <a:r>
              <a:rPr lang="it-IT" sz="3500" dirty="0" smtClean="0"/>
              <a:t>possibilità di attivazione di “ricovero </a:t>
            </a:r>
            <a:r>
              <a:rPr lang="it-IT" sz="3500" dirty="0"/>
              <a:t>breve” </a:t>
            </a:r>
            <a:r>
              <a:rPr lang="it-IT" sz="3500" dirty="0" smtClean="0"/>
              <a:t>(Asl 3) in </a:t>
            </a:r>
            <a:r>
              <a:rPr lang="it-IT" sz="3500" dirty="0"/>
              <a:t>Strutture Residenziali </a:t>
            </a:r>
            <a:r>
              <a:rPr lang="it-IT" sz="3500" dirty="0" smtClean="0"/>
              <a:t>Socio-Sanitarie </a:t>
            </a:r>
            <a:r>
              <a:rPr lang="it-IT" sz="3500" dirty="0"/>
              <a:t>dei soggetti suscettibili, segnalati dai Distretti </a:t>
            </a:r>
            <a:r>
              <a:rPr lang="it-IT" sz="3500" dirty="0" smtClean="0"/>
              <a:t>Sociosanitari</a:t>
            </a:r>
            <a:r>
              <a:rPr lang="it-IT" sz="3500" dirty="0"/>
              <a:t>, Sociali o </a:t>
            </a:r>
            <a:r>
              <a:rPr lang="it-IT" sz="3500" dirty="0" smtClean="0"/>
              <a:t>dagli MMG (periodo </a:t>
            </a:r>
            <a:r>
              <a:rPr lang="it-IT" sz="3500" dirty="0"/>
              <a:t>massimo </a:t>
            </a:r>
            <a:r>
              <a:rPr lang="it-IT" sz="3500" dirty="0" smtClean="0"/>
              <a:t>10 giorni);</a:t>
            </a:r>
          </a:p>
          <a:p>
            <a:pPr algn="just"/>
            <a:r>
              <a:rPr lang="it-IT" sz="3500" dirty="0" smtClean="0"/>
              <a:t>potenziamento </a:t>
            </a:r>
            <a:r>
              <a:rPr lang="it-IT" sz="3500" dirty="0"/>
              <a:t>della rete del progetto “</a:t>
            </a:r>
            <a:r>
              <a:rPr lang="it-IT" sz="3500" b="1" dirty="0"/>
              <a:t>Meglio a casa</a:t>
            </a:r>
            <a:r>
              <a:rPr lang="it-IT" sz="3500" dirty="0"/>
              <a:t>”, che prevede il rientro al domicilio e la contestuale attivazione </a:t>
            </a:r>
            <a:r>
              <a:rPr lang="it-IT" sz="3500" dirty="0" smtClean="0"/>
              <a:t>di Assistente </a:t>
            </a:r>
            <a:r>
              <a:rPr lang="it-IT" sz="3500" dirty="0"/>
              <a:t>familiare per il periodo massimo </a:t>
            </a:r>
            <a:r>
              <a:rPr lang="it-IT" sz="3500" dirty="0" smtClean="0"/>
              <a:t>30 giorni, </a:t>
            </a:r>
            <a:r>
              <a:rPr lang="it-IT" sz="3500" dirty="0"/>
              <a:t>a totale carico di Regione Liguria.</a:t>
            </a:r>
          </a:p>
          <a:p>
            <a:pPr marL="0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39766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846438" y="494270"/>
            <a:ext cx="11090189" cy="482595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it-IT" sz="3600" dirty="0" smtClean="0"/>
          </a:p>
          <a:p>
            <a:pPr marL="0" indent="0" algn="ctr">
              <a:buNone/>
            </a:pPr>
            <a:r>
              <a:rPr lang="it-IT" sz="3600" b="1" dirty="0" smtClean="0">
                <a:solidFill>
                  <a:srgbClr val="006600"/>
                </a:solidFill>
              </a:rPr>
              <a:t>INFORMAZIONI UTILI E CONSULTAZIONE BOLLETTINI</a:t>
            </a:r>
            <a:endParaRPr lang="it-IT" sz="3600" b="1" dirty="0">
              <a:solidFill>
                <a:srgbClr val="006600"/>
              </a:solidFill>
            </a:endParaRPr>
          </a:p>
          <a:p>
            <a:pPr marL="0" indent="0" algn="just">
              <a:buNone/>
            </a:pPr>
            <a:endParaRPr lang="it-IT" sz="3600" dirty="0" smtClean="0"/>
          </a:p>
          <a:p>
            <a:pPr marL="0" indent="0" algn="just">
              <a:buNone/>
            </a:pPr>
            <a:r>
              <a:rPr lang="it-IT" sz="3600" dirty="0" smtClean="0"/>
              <a:t>Sul </a:t>
            </a:r>
            <a:r>
              <a:rPr lang="it-IT" sz="3600" b="1" dirty="0"/>
              <a:t>sito </a:t>
            </a:r>
            <a:r>
              <a:rPr lang="it-IT" sz="3600" b="1" dirty="0" smtClean="0"/>
              <a:t>internet di </a:t>
            </a:r>
            <a:r>
              <a:rPr lang="it-IT" sz="3600" b="1" dirty="0"/>
              <a:t>ASL3 </a:t>
            </a:r>
            <a:r>
              <a:rPr lang="it-IT" sz="3600" dirty="0" smtClean="0"/>
              <a:t>è disponibile da oggi un </a:t>
            </a:r>
            <a:r>
              <a:rPr lang="it-IT" sz="3600" b="1" dirty="0" smtClean="0"/>
              <a:t>banner </a:t>
            </a:r>
            <a:r>
              <a:rPr lang="it-IT" sz="3600" b="1" dirty="0"/>
              <a:t>dedicato </a:t>
            </a:r>
            <a:r>
              <a:rPr lang="it-IT" sz="3600" dirty="0"/>
              <a:t>con il materiale informativo, insieme ad un link </a:t>
            </a:r>
            <a:r>
              <a:rPr lang="it-IT" sz="3600" dirty="0" smtClean="0"/>
              <a:t>per </a:t>
            </a:r>
            <a:r>
              <a:rPr lang="it-IT" sz="3600" dirty="0"/>
              <a:t>poter consultare i </a:t>
            </a:r>
            <a:r>
              <a:rPr lang="it-IT" sz="3600" b="1" dirty="0"/>
              <a:t>Bollettini del sistema di </a:t>
            </a:r>
            <a:r>
              <a:rPr lang="it-IT" sz="3600" b="1" dirty="0" smtClean="0"/>
              <a:t>allerta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592741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" y="0"/>
            <a:ext cx="496728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21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7913" y="0"/>
            <a:ext cx="4929187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9221" name="Text Box 4"/>
          <p:cNvSpPr txBox="1">
            <a:spLocks noChangeArrowheads="1"/>
          </p:cNvSpPr>
          <p:nvPr/>
        </p:nvSpPr>
        <p:spPr bwMode="auto">
          <a:xfrm>
            <a:off x="2367757" y="5379893"/>
            <a:ext cx="7580312" cy="712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4404" rIns="90000" bIns="45000"/>
          <a:lstStyle>
            <a:lvl1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eaLnBrk="1"/>
            <a:r>
              <a:rPr lang="it-IT" altLang="it-IT" sz="2200" b="1" dirty="0">
                <a:solidFill>
                  <a:srgbClr val="000000"/>
                </a:solidFill>
              </a:rPr>
              <a:t>http://www.salute.gov.it/portale/caldo/homeCaldo.jsp</a:t>
            </a:r>
          </a:p>
        </p:txBody>
      </p:sp>
    </p:spTree>
    <p:extLst>
      <p:ext uri="{BB962C8B-B14F-4D97-AF65-F5344CB8AC3E}">
        <p14:creationId xmlns:p14="http://schemas.microsoft.com/office/powerpoint/2010/main" val="240708886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9713" y="9525"/>
            <a:ext cx="9202737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126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563" y="6264275"/>
            <a:ext cx="10487025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1268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667" t="73906" r="44287" b="20761"/>
          <a:stretch>
            <a:fillRect/>
          </a:stretch>
        </p:blipFill>
        <p:spPr bwMode="auto">
          <a:xfrm>
            <a:off x="10744200" y="5543550"/>
            <a:ext cx="14478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l="46667" t="73906" r="44287" b="20761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8120015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463" y="71438"/>
            <a:ext cx="606425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331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5713" y="71438"/>
            <a:ext cx="2952750" cy="5832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3316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2900" y="458788"/>
            <a:ext cx="379413" cy="544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3317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86913" y="1588"/>
            <a:ext cx="384175" cy="590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3318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667" t="73906" r="44287" b="20761"/>
          <a:stretch>
            <a:fillRect/>
          </a:stretch>
        </p:blipFill>
        <p:spPr bwMode="auto">
          <a:xfrm>
            <a:off x="10728325" y="6162675"/>
            <a:ext cx="14478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l="46667" t="73906" r="44287" b="20761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2850903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97057" y="1096943"/>
            <a:ext cx="11246832" cy="5127212"/>
          </a:xfrm>
        </p:spPr>
        <p:txBody>
          <a:bodyPr>
            <a:normAutofit/>
          </a:bodyPr>
          <a:lstStyle/>
          <a:p>
            <a:pPr marL="742950" lvl="0" indent="-742950">
              <a:buFont typeface="+mj-lt"/>
              <a:buAutoNum type="arabicPeriod"/>
            </a:pPr>
            <a:r>
              <a:rPr lang="it-IT" sz="2000" dirty="0" smtClean="0"/>
              <a:t>Evitare </a:t>
            </a:r>
            <a:r>
              <a:rPr lang="it-IT" sz="2000" dirty="0"/>
              <a:t>di uscire e svolgere attività fisica nelle ore più calde della giornata (dalle ore 11 alle ore 19). Non rimanere all’interno di auto parcheggiate.</a:t>
            </a:r>
          </a:p>
          <a:p>
            <a:pPr marL="742950" lvl="0" indent="-742950">
              <a:buFont typeface="+mj-lt"/>
              <a:buAutoNum type="arabicPeriod"/>
            </a:pPr>
            <a:r>
              <a:rPr lang="it-IT" sz="2000" dirty="0"/>
              <a:t>Se possibile recarsi qualche ora al giorno in zone all’aperto ombreggiate e ventilate oppure al chiuso dotate di aria condizionata (evitando l’utilizzo di ventilatori meccanici in caso di temperature elevate). </a:t>
            </a:r>
          </a:p>
          <a:p>
            <a:pPr marL="742950" lvl="0" indent="-742950">
              <a:buFont typeface="+mj-lt"/>
              <a:buAutoNum type="arabicPeriod"/>
            </a:pPr>
            <a:r>
              <a:rPr lang="it-IT" sz="2000" dirty="0"/>
              <a:t>Ripararsi la testa dal sole con un cappello e in auto usare tendine parasole.</a:t>
            </a:r>
          </a:p>
          <a:p>
            <a:pPr marL="742950" lvl="0" indent="-742950">
              <a:buFont typeface="+mj-lt"/>
              <a:buAutoNum type="arabicPeriod"/>
            </a:pPr>
            <a:r>
              <a:rPr lang="it-IT" sz="2000" dirty="0"/>
              <a:t>Bere molti liquidi, almeno un litro e mezzo/due litri al giorno, anche se non se ne sente l’apparente </a:t>
            </a:r>
            <a:r>
              <a:rPr lang="it-IT" sz="2000" dirty="0" smtClean="0"/>
              <a:t>necessità.</a:t>
            </a:r>
            <a:endParaRPr lang="it-IT" sz="2000" dirty="0"/>
          </a:p>
          <a:p>
            <a:pPr marL="742950" lvl="0" indent="-742950">
              <a:buFont typeface="+mj-lt"/>
              <a:buAutoNum type="arabicPeriod"/>
            </a:pPr>
            <a:r>
              <a:rPr lang="it-IT" sz="2000" dirty="0"/>
              <a:t>Assumere liquidi con </a:t>
            </a:r>
            <a:r>
              <a:rPr lang="it-IT" sz="2000" dirty="0" smtClean="0"/>
              <a:t>regolarità.</a:t>
            </a:r>
            <a:endParaRPr lang="it-IT" sz="2000" dirty="0"/>
          </a:p>
          <a:p>
            <a:pPr marL="742950" lvl="0" indent="-742950">
              <a:buFont typeface="+mj-lt"/>
              <a:buAutoNum type="arabicPeriod"/>
            </a:pPr>
            <a:r>
              <a:rPr lang="it-IT" sz="2000" dirty="0"/>
              <a:t>Durante il giorno usare tende per non fare entrare il sole e chiudere le finestre e le imposte, mantenerle invece aperte durante la notte.</a:t>
            </a:r>
          </a:p>
          <a:p>
            <a:pPr marL="742950" lvl="0" indent="-742950">
              <a:buFont typeface="+mj-lt"/>
              <a:buAutoNum type="arabicPeriod"/>
            </a:pPr>
            <a:r>
              <a:rPr lang="it-IT" sz="2000" dirty="0"/>
              <a:t>Evitare bevande gassate, zuccherate, troppo fredde o alcooliche, in quanto aumentano la sudorazione</a:t>
            </a:r>
            <a:r>
              <a:rPr lang="it-IT" sz="2000" dirty="0" smtClean="0"/>
              <a:t>.</a:t>
            </a:r>
          </a:p>
          <a:p>
            <a:pPr marL="742950" indent="-742950">
              <a:buFont typeface="+mj-lt"/>
              <a:buAutoNum type="arabicPeriod"/>
            </a:pPr>
            <a:r>
              <a:rPr lang="it-IT" sz="2000" dirty="0"/>
              <a:t>Fare pasti leggeri, preferendo frutta, verdura, pesce, pasta e gelati a base di frutta e riducendo carne, fritti e cibi molto conditi e piccanti. </a:t>
            </a:r>
          </a:p>
          <a:p>
            <a:pPr marL="742950" lvl="0" indent="-742950" algn="just">
              <a:buFont typeface="+mj-lt"/>
              <a:buAutoNum type="arabicPeriod"/>
            </a:pPr>
            <a:endParaRPr lang="it-IT" sz="2000" dirty="0"/>
          </a:p>
        </p:txBody>
      </p:sp>
      <p:sp>
        <p:nvSpPr>
          <p:cNvPr id="2" name="Rettangolo 1"/>
          <p:cNvSpPr/>
          <p:nvPr/>
        </p:nvSpPr>
        <p:spPr>
          <a:xfrm>
            <a:off x="931799" y="367275"/>
            <a:ext cx="1091209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sz="3200" b="1" dirty="0">
                <a:solidFill>
                  <a:srgbClr val="006600"/>
                </a:solidFill>
              </a:rPr>
              <a:t>I 15 CONSIGLI PER COMBATTERE </a:t>
            </a:r>
            <a:r>
              <a:rPr lang="it-IT" sz="3200" b="1" dirty="0" smtClean="0">
                <a:solidFill>
                  <a:srgbClr val="006600"/>
                </a:solidFill>
              </a:rPr>
              <a:t>IL CALDO DI REGIONE LIGURIA</a:t>
            </a:r>
            <a:endParaRPr lang="it-IT" sz="3200" b="1" dirty="0">
              <a:solidFill>
                <a:srgbClr val="00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6442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65885" y="1044989"/>
            <a:ext cx="11090189" cy="482595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it-IT" sz="2000" dirty="0" smtClean="0"/>
          </a:p>
          <a:p>
            <a:pPr marL="742950" lvl="0" indent="-742950">
              <a:buFont typeface="+mj-lt"/>
              <a:buAutoNum type="arabicPeriod" startAt="9"/>
            </a:pPr>
            <a:r>
              <a:rPr lang="it-IT" sz="2000" dirty="0" smtClean="0"/>
              <a:t>Indossare </a:t>
            </a:r>
            <a:r>
              <a:rPr lang="it-IT" sz="2000" dirty="0"/>
              <a:t>abiti leggeri di cotone o lino, di colore chiaro non aderenti e privi di fibre sintetiche.</a:t>
            </a:r>
          </a:p>
          <a:p>
            <a:pPr marL="742950" lvl="0" indent="-742950">
              <a:buFont typeface="+mj-lt"/>
              <a:buAutoNum type="arabicPeriod" startAt="9"/>
            </a:pPr>
            <a:r>
              <a:rPr lang="it-IT" sz="2000" dirty="0"/>
              <a:t>Non modificare o sospendere le terapie in atto senza consultare il proprio medico.</a:t>
            </a:r>
          </a:p>
          <a:p>
            <a:pPr marL="742950" lvl="0" indent="-742950">
              <a:buFont typeface="+mj-lt"/>
              <a:buAutoNum type="arabicPeriod" startAt="9"/>
            </a:pPr>
            <a:r>
              <a:rPr lang="it-IT" sz="2000" dirty="0"/>
              <a:t>Non assumere integratori salini senza consultare il proprio medico.</a:t>
            </a:r>
          </a:p>
          <a:p>
            <a:pPr marL="742950" lvl="0" indent="-742950">
              <a:buFont typeface="+mj-lt"/>
              <a:buAutoNum type="arabicPeriod" startAt="9"/>
            </a:pPr>
            <a:r>
              <a:rPr lang="it-IT" sz="2000" dirty="0"/>
              <a:t>Evitare bruschi sbalzi di temperatura corporea (ad esempio entrare sudati in un grande magazzino condizionato), non respirare con la bocca aperta ma solo con il naso.</a:t>
            </a:r>
          </a:p>
          <a:p>
            <a:pPr marL="742950" lvl="0" indent="-742950">
              <a:buFont typeface="+mj-lt"/>
              <a:buAutoNum type="arabicPeriod" startAt="9"/>
            </a:pPr>
            <a:r>
              <a:rPr lang="it-IT" sz="2000" dirty="0"/>
              <a:t>Se si è affetti da diabete esporsi al sole con cautela per il maggior rischio di ustioni, stante la minore sensibilità al dolore.</a:t>
            </a:r>
          </a:p>
          <a:p>
            <a:pPr marL="742950" lvl="0" indent="-742950">
              <a:buFont typeface="+mj-lt"/>
              <a:buAutoNum type="arabicPeriod" startAt="9"/>
            </a:pPr>
            <a:r>
              <a:rPr lang="it-IT" sz="2000" dirty="0"/>
              <a:t>In caso di cefalea provocata da esposizione al sole, bagnarsi subito con acqua fresca per abbassare la temperatura</a:t>
            </a:r>
            <a:r>
              <a:rPr lang="it-IT" sz="2000" dirty="0" smtClean="0"/>
              <a:t>.</a:t>
            </a:r>
          </a:p>
          <a:p>
            <a:pPr marL="742950" indent="-742950">
              <a:buFont typeface="+mj-lt"/>
              <a:buAutoNum type="arabicPeriod" startAt="9"/>
            </a:pPr>
            <a:r>
              <a:rPr lang="it-IT" sz="2000" dirty="0"/>
              <a:t>Se si è affetti da patologie croniche con assunzione continua di farmaci (esempio diabete, ipertensione, scompenso cardiaco, bronchite cronica, malattie renali) consultare il proprio medico di famiglia per conoscere eventuali comportamenti particolari o misure dietetiche specifiche.</a:t>
            </a:r>
          </a:p>
          <a:p>
            <a:pPr marL="742950" lvl="0" indent="-742950">
              <a:buFont typeface="+mj-lt"/>
              <a:buAutoNum type="arabicPeriod" startAt="9"/>
            </a:pPr>
            <a:endParaRPr lang="it-IT" sz="2000" dirty="0"/>
          </a:p>
        </p:txBody>
      </p:sp>
      <p:sp>
        <p:nvSpPr>
          <p:cNvPr id="2" name="Rettangolo 1"/>
          <p:cNvSpPr/>
          <p:nvPr/>
        </p:nvSpPr>
        <p:spPr>
          <a:xfrm>
            <a:off x="931799" y="367275"/>
            <a:ext cx="1091209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sz="3200" b="1" dirty="0">
                <a:solidFill>
                  <a:srgbClr val="006600"/>
                </a:solidFill>
              </a:rPr>
              <a:t>I 15 CONSIGLI PER COMBATTERE </a:t>
            </a:r>
            <a:r>
              <a:rPr lang="it-IT" sz="3200" b="1" dirty="0" smtClean="0">
                <a:solidFill>
                  <a:srgbClr val="006600"/>
                </a:solidFill>
              </a:rPr>
              <a:t>IL CALDO DI REGIONE LIGURIA</a:t>
            </a:r>
            <a:endParaRPr lang="it-IT" sz="3200" b="1" dirty="0">
              <a:solidFill>
                <a:srgbClr val="00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9493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odello ppt alisa" id="{611D7086-813D-468C-95B4-F858B1765CC5}" vid="{21A6E2B9-FE01-4C3E-8AD0-70FC7B565581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DIAR-SERVIZI</Template>
  <TotalTime>3838</TotalTime>
  <Words>810</Words>
  <Application>Microsoft Office PowerPoint</Application>
  <PresentationFormat>Widescreen</PresentationFormat>
  <Paragraphs>128</Paragraphs>
  <Slides>13</Slides>
  <Notes>4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13</vt:i4>
      </vt:variant>
    </vt:vector>
  </HeadingPairs>
  <TitlesOfParts>
    <vt:vector size="19" baseType="lpstr">
      <vt:lpstr>Microsoft YaHei</vt:lpstr>
      <vt:lpstr>Arial</vt:lpstr>
      <vt:lpstr>Calibri</vt:lpstr>
      <vt:lpstr>Calibri Light</vt:lpstr>
      <vt:lpstr>Times New Roman</vt:lpstr>
      <vt:lpstr>Tema di Office</vt:lpstr>
      <vt:lpstr> REGIONE LIGURIA  PIANO CALDO 2019  Da attivare in caso di bollettino arancione o rosso    </vt:lpstr>
      <vt:lpstr>Popolazione target di riferimento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>Alisa - Azienda Ligure Sanitaria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Incontro su Dipartimento Interaziendale Regionale Medicina di Laboratorio  10 Luglio 2018</dc:title>
  <dc:creator>Trucchi Cecilia</dc:creator>
  <cp:lastModifiedBy>DeRiz Valentina</cp:lastModifiedBy>
  <cp:revision>264</cp:revision>
  <cp:lastPrinted>2019-06-13T09:56:09Z</cp:lastPrinted>
  <dcterms:created xsi:type="dcterms:W3CDTF">2018-06-29T15:28:13Z</dcterms:created>
  <dcterms:modified xsi:type="dcterms:W3CDTF">2019-06-13T12:33:06Z</dcterms:modified>
</cp:coreProperties>
</file>