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17"/>
  </p:notesMasterIdLst>
  <p:sldIdLst>
    <p:sldId id="256" r:id="rId5"/>
    <p:sldId id="270" r:id="rId6"/>
    <p:sldId id="271" r:id="rId7"/>
    <p:sldId id="272" r:id="rId8"/>
    <p:sldId id="273" r:id="rId9"/>
    <p:sldId id="279" r:id="rId10"/>
    <p:sldId id="274" r:id="rId11"/>
    <p:sldId id="275" r:id="rId12"/>
    <p:sldId id="276" r:id="rId13"/>
    <p:sldId id="277" r:id="rId14"/>
    <p:sldId id="278" r:id="rId15"/>
    <p:sldId id="257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8840"/>
    <a:srgbClr val="FC0280"/>
    <a:srgbClr val="66CCFF"/>
    <a:srgbClr val="041D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89" autoAdjust="0"/>
    <p:restoredTop sz="94660"/>
  </p:normalViewPr>
  <p:slideViewPr>
    <p:cSldViewPr snapToGrid="0" snapToObjects="1">
      <p:cViewPr varScale="1">
        <p:scale>
          <a:sx n="143" d="100"/>
          <a:sy n="143" d="100"/>
        </p:scale>
        <p:origin x="288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C4A173-BC94-8F4D-B340-0D95881AF3DF}" type="datetimeFigureOut">
              <a:rPr lang="it-IT" smtClean="0"/>
              <a:t>30/10/2019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E6EFD7-8AC2-BB41-B40A-7026095918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8073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6EFD7-8AC2-BB41-B40A-70260959186C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641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E7B99-7C3F-4BC3-B7B8-7E1F8C620B24}" type="datetime1">
              <a:rPr lang="en-US" smtClean="0"/>
              <a:pPr/>
              <a:t>10/30/2019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2C6B1FF6-39B9-40F5-8B67-33C6354A3D4F}" type="slidenum">
              <a:rPr kumimoji="0" lang="en-US" smtClean="0"/>
              <a:pPr eaLnBrk="1" latinLnBrk="0" hangingPunct="1"/>
              <a:t>‹N›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10/30/2019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968150" y="2916582"/>
            <a:ext cx="4974567" cy="1102519"/>
          </a:xfrm>
        </p:spPr>
        <p:txBody>
          <a:bodyPr>
            <a:normAutofit/>
          </a:bodyPr>
          <a:lstStyle/>
          <a:p>
            <a:pPr algn="l"/>
            <a:r>
              <a:rPr lang="it-IT" sz="3200" b="1" dirty="0">
                <a:latin typeface="Arial Black"/>
                <a:cs typeface="Arial Black"/>
              </a:rPr>
              <a:t>Autonomia</a:t>
            </a:r>
            <a:br>
              <a:rPr lang="it-IT" sz="3200" b="1" dirty="0">
                <a:latin typeface="Arial Black"/>
                <a:cs typeface="Arial Black"/>
              </a:rPr>
            </a:br>
            <a:r>
              <a:rPr lang="it-IT" sz="3200" b="1" dirty="0">
                <a:latin typeface="Arial Black"/>
                <a:cs typeface="Arial Black"/>
              </a:rPr>
              <a:t>Regione Liguria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107132" y="4184650"/>
            <a:ext cx="4409057" cy="1314450"/>
          </a:xfrm>
        </p:spPr>
        <p:txBody>
          <a:bodyPr/>
          <a:lstStyle/>
          <a:p>
            <a:pPr algn="l"/>
            <a:r>
              <a:rPr lang="it-IT" dirty="0">
                <a:latin typeface="Arial"/>
                <a:cs typeface="Arial"/>
              </a:rPr>
              <a:t>8 Marzo 2019</a:t>
            </a:r>
          </a:p>
        </p:txBody>
      </p:sp>
      <p:sp>
        <p:nvSpPr>
          <p:cNvPr id="6" name="Rettangolo 5"/>
          <p:cNvSpPr/>
          <p:nvPr/>
        </p:nvSpPr>
        <p:spPr>
          <a:xfrm>
            <a:off x="0" y="2916582"/>
            <a:ext cx="3819585" cy="110251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" name="Immagine 7" descr="Logo Regione Ligu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411" y="738036"/>
            <a:ext cx="1579208" cy="158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08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016076" y="332845"/>
            <a:ext cx="4670724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SANITÀ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169" y="1698924"/>
            <a:ext cx="1757872" cy="175787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196" y="2709173"/>
            <a:ext cx="1844136" cy="1844136"/>
          </a:xfrm>
          <a:prstGeom prst="rect">
            <a:avLst/>
          </a:prstGeom>
        </p:spPr>
      </p:pic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it-IT" sz="1600" dirty="0">
                <a:solidFill>
                  <a:srgbClr val="595959"/>
                </a:solidFill>
              </a:rPr>
              <a:t>Maggiore </a:t>
            </a:r>
            <a:r>
              <a:rPr lang="it-IT" sz="1600" b="1" dirty="0">
                <a:solidFill>
                  <a:srgbClr val="595959"/>
                </a:solidFill>
              </a:rPr>
              <a:t>autonomia legislativa e amministrativa </a:t>
            </a:r>
            <a:r>
              <a:rPr lang="it-IT" sz="1600" dirty="0">
                <a:solidFill>
                  <a:srgbClr val="595959"/>
                </a:solidFill>
              </a:rPr>
              <a:t>sugli assetti istituzionali e i profili di </a:t>
            </a:r>
            <a:r>
              <a:rPr lang="it-IT" sz="1600" b="1" u="sng" dirty="0">
                <a:solidFill>
                  <a:srgbClr val="595959"/>
                </a:solidFill>
              </a:rPr>
              <a:t>organizzazione</a:t>
            </a:r>
            <a:r>
              <a:rPr lang="it-IT" sz="1600" dirty="0">
                <a:solidFill>
                  <a:srgbClr val="595959"/>
                </a:solidFill>
              </a:rPr>
              <a:t> del sistema sociosanitario regionale per garantire pienamente i </a:t>
            </a:r>
            <a:r>
              <a:rPr lang="it-IT" sz="1600" u="sng" dirty="0">
                <a:solidFill>
                  <a:srgbClr val="595959"/>
                </a:solidFill>
              </a:rPr>
              <a:t>LEA</a:t>
            </a:r>
            <a:r>
              <a:rPr lang="it-IT" sz="1600" dirty="0">
                <a:solidFill>
                  <a:srgbClr val="595959"/>
                </a:solidFill>
              </a:rPr>
              <a:t> (livelli essenziali di assistenza) ed erogare servizi con standard di qualità elevata, superando alcune norme statali </a:t>
            </a:r>
          </a:p>
          <a:p>
            <a:pPr lvl="0"/>
            <a:r>
              <a:rPr lang="it-IT" sz="1600" dirty="0">
                <a:solidFill>
                  <a:srgbClr val="595959"/>
                </a:solidFill>
              </a:rPr>
              <a:t>Maggiore autonomia finalizzata a superare i </a:t>
            </a:r>
            <a:r>
              <a:rPr lang="it-IT" sz="1600" b="1" u="sng" dirty="0">
                <a:solidFill>
                  <a:srgbClr val="595959"/>
                </a:solidFill>
              </a:rPr>
              <a:t>vincoli di spesa</a:t>
            </a:r>
            <a:r>
              <a:rPr lang="it-IT" sz="1600" dirty="0">
                <a:solidFill>
                  <a:srgbClr val="595959"/>
                </a:solidFill>
              </a:rPr>
              <a:t> con particolare riguardo alle politiche di gestione del personale </a:t>
            </a:r>
          </a:p>
          <a:p>
            <a:pPr lvl="0"/>
            <a:r>
              <a:rPr lang="it-IT" sz="1600" dirty="0">
                <a:solidFill>
                  <a:srgbClr val="595959"/>
                </a:solidFill>
              </a:rPr>
              <a:t>Maggiore autonomia sui percorsi formativi e la </a:t>
            </a:r>
            <a:r>
              <a:rPr lang="it-IT" sz="1600" b="1" u="sng" dirty="0">
                <a:solidFill>
                  <a:srgbClr val="595959"/>
                </a:solidFill>
              </a:rPr>
              <a:t>formazione</a:t>
            </a:r>
            <a:r>
              <a:rPr lang="it-IT" sz="1600" dirty="0">
                <a:solidFill>
                  <a:srgbClr val="595959"/>
                </a:solidFill>
              </a:rPr>
              <a:t> continua dei medici</a:t>
            </a:r>
          </a:p>
          <a:p>
            <a:r>
              <a:rPr lang="it-IT" sz="1600" dirty="0">
                <a:solidFill>
                  <a:srgbClr val="595959"/>
                </a:solidFill>
              </a:rPr>
              <a:t>Valutazione autonoma delle risorse messe a disposizione attraverso il riparto del fondo nazionale, definendo anche a livello locale le </a:t>
            </a:r>
            <a:r>
              <a:rPr lang="it-IT" sz="1600" b="1" u="sng" dirty="0">
                <a:solidFill>
                  <a:srgbClr val="595959"/>
                </a:solidFill>
              </a:rPr>
              <a:t>tariffe</a:t>
            </a:r>
            <a:r>
              <a:rPr lang="it-IT" sz="1600" dirty="0">
                <a:solidFill>
                  <a:srgbClr val="595959"/>
                </a:solidFill>
              </a:rPr>
              <a:t> delle prestazioni e orientando le scelte di </a:t>
            </a:r>
            <a:r>
              <a:rPr lang="it-IT" sz="1600" b="1" u="sng" dirty="0">
                <a:solidFill>
                  <a:srgbClr val="595959"/>
                </a:solidFill>
              </a:rPr>
              <a:t>programmazione</a:t>
            </a:r>
            <a:r>
              <a:rPr lang="it-IT" sz="1600" dirty="0">
                <a:solidFill>
                  <a:srgbClr val="595959"/>
                </a:solidFill>
              </a:rPr>
              <a:t> strategica in modo che rispondano al meglio alle esigenze dei cittadini.</a:t>
            </a:r>
          </a:p>
          <a:p>
            <a:pPr lvl="0"/>
            <a:endParaRPr lang="it-IT" sz="1600" dirty="0">
              <a:solidFill>
                <a:srgbClr val="59595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25" y="3541622"/>
            <a:ext cx="1400409" cy="121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530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016076" y="332845"/>
            <a:ext cx="4670724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SANITÀ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169" y="1698924"/>
            <a:ext cx="1757872" cy="175787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196" y="2709173"/>
            <a:ext cx="1844136" cy="1844136"/>
          </a:xfrm>
          <a:prstGeom prst="rect">
            <a:avLst/>
          </a:prstGeom>
        </p:spPr>
      </p:pic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4103728" y="883322"/>
            <a:ext cx="4598838" cy="387198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it-IT" sz="1400" b="1" dirty="0">
                <a:solidFill>
                  <a:srgbClr val="595959"/>
                </a:solidFill>
              </a:rPr>
              <a:t>Azioni: </a:t>
            </a:r>
          </a:p>
          <a:p>
            <a:pPr lvl="1"/>
            <a:r>
              <a:rPr lang="it-IT" sz="1400" dirty="0">
                <a:solidFill>
                  <a:srgbClr val="595959"/>
                </a:solidFill>
              </a:rPr>
              <a:t>Definizione di percorsi formativi post laurea (specializzazioni) così da riuscire a ridurre le carenze di personale in alcuni specifici settori;</a:t>
            </a:r>
          </a:p>
          <a:p>
            <a:pPr lvl="1"/>
            <a:r>
              <a:rPr lang="it-IT" sz="1400" dirty="0">
                <a:solidFill>
                  <a:srgbClr val="595959"/>
                </a:solidFill>
              </a:rPr>
              <a:t>Maggiore flessibilità nella definizione dei ticket; </a:t>
            </a:r>
            <a:endParaRPr lang="it-IT" sz="1400" dirty="0"/>
          </a:p>
          <a:p>
            <a:pPr lvl="1"/>
            <a:r>
              <a:rPr lang="it-IT" sz="1400" dirty="0">
                <a:solidFill>
                  <a:srgbClr val="595959"/>
                </a:solidFill>
              </a:rPr>
              <a:t>Distribuzione a livello locale del numero di posti letto, dei reparti (anche i pronto soccorso) in base alle caratteristiche della popolazione e alla morfologia del territorio; </a:t>
            </a:r>
          </a:p>
          <a:p>
            <a:pPr lvl="1"/>
            <a:r>
              <a:rPr lang="it-IT" sz="1400" dirty="0">
                <a:solidFill>
                  <a:srgbClr val="595959"/>
                </a:solidFill>
              </a:rPr>
              <a:t>Soluzioni più semplici ed efficaci per l’avvio di percorsi assistenziali individuali; </a:t>
            </a:r>
          </a:p>
          <a:p>
            <a:pPr lvl="1"/>
            <a:r>
              <a:rPr lang="it-IT" sz="1400" dirty="0">
                <a:solidFill>
                  <a:srgbClr val="595959"/>
                </a:solidFill>
              </a:rPr>
              <a:t>Determinazione a livello locale della tipologia, delle quote e delle modalità di partecipazione del privato accreditato all’erogazione delle prestazioni garantite dal SSR</a:t>
            </a:r>
          </a:p>
          <a:p>
            <a:pPr lvl="0"/>
            <a:endParaRPr lang="it-IT" sz="1600" dirty="0">
              <a:solidFill>
                <a:srgbClr val="595959"/>
              </a:solidFill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25" y="3541622"/>
            <a:ext cx="1400409" cy="121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173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016076" y="332845"/>
            <a:ext cx="4670724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INFRASTRUTTURE</a:t>
            </a:r>
          </a:p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PORTI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849" y="1743015"/>
            <a:ext cx="1625998" cy="1580921"/>
          </a:xfrm>
          <a:prstGeom prst="rect">
            <a:avLst/>
          </a:prstGeom>
        </p:spPr>
      </p:pic>
      <p:sp>
        <p:nvSpPr>
          <p:cNvPr id="13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/>
          </a:bodyPr>
          <a:lstStyle/>
          <a:p>
            <a:pPr lvl="0"/>
            <a:r>
              <a:rPr lang="it-IT" sz="1600" b="1" dirty="0">
                <a:solidFill>
                  <a:srgbClr val="595959"/>
                </a:solidFill>
              </a:rPr>
              <a:t>Gestione regionale del sistema infrastrutturale autostradale e ferroviario:</a:t>
            </a:r>
            <a:endParaRPr lang="it-IT" sz="1600" dirty="0">
              <a:solidFill>
                <a:srgbClr val="595959"/>
              </a:solidFill>
            </a:endParaRPr>
          </a:p>
          <a:p>
            <a:pPr marL="400050" lvl="1" indent="0">
              <a:buNone/>
            </a:pPr>
            <a:r>
              <a:rPr lang="it-IT" sz="1400" dirty="0">
                <a:solidFill>
                  <a:srgbClr val="595959"/>
                </a:solidFill>
              </a:rPr>
              <a:t>1) maggiore vigilanza su stato delle opere e dei cantieri</a:t>
            </a:r>
          </a:p>
          <a:p>
            <a:pPr marL="400050" lvl="1" indent="0">
              <a:buNone/>
            </a:pPr>
            <a:r>
              <a:rPr lang="it-IT" sz="1400" dirty="0">
                <a:solidFill>
                  <a:srgbClr val="595959"/>
                </a:solidFill>
              </a:rPr>
              <a:t>2) continuo monitoraggio</a:t>
            </a:r>
          </a:p>
          <a:p>
            <a:pPr marL="400050" lvl="1" indent="0">
              <a:buNone/>
            </a:pPr>
            <a:r>
              <a:rPr lang="it-IT" sz="1400" dirty="0">
                <a:solidFill>
                  <a:srgbClr val="595959"/>
                </a:solidFill>
              </a:rPr>
              <a:t>3) razionalizzazione delle risorse finanziarie</a:t>
            </a:r>
          </a:p>
          <a:p>
            <a:pPr marL="400050" lvl="1" indent="0">
              <a:buNone/>
            </a:pPr>
            <a:r>
              <a:rPr lang="it-IT" sz="1400" dirty="0">
                <a:solidFill>
                  <a:srgbClr val="595959"/>
                </a:solidFill>
              </a:rPr>
              <a:t>4) flusso normativo più diretto all’utenza</a:t>
            </a:r>
          </a:p>
          <a:p>
            <a:pPr marL="400050" lvl="1" indent="0">
              <a:buNone/>
            </a:pPr>
            <a:r>
              <a:rPr lang="it-IT" sz="1400" dirty="0">
                <a:solidFill>
                  <a:srgbClr val="595959"/>
                </a:solidFill>
              </a:rPr>
              <a:t>5) programmazione e progettazione di nuove infrastrutture</a:t>
            </a:r>
          </a:p>
          <a:p>
            <a:pPr lvl="0"/>
            <a:r>
              <a:rPr lang="it-IT" sz="1500" b="1" dirty="0">
                <a:solidFill>
                  <a:srgbClr val="595959"/>
                </a:solidFill>
              </a:rPr>
              <a:t>Possibilità di determinare tariffe autostradali </a:t>
            </a:r>
          </a:p>
          <a:p>
            <a:pPr lvl="0"/>
            <a:r>
              <a:rPr lang="it-IT" sz="1500" b="1" dirty="0">
                <a:solidFill>
                  <a:srgbClr val="595959"/>
                </a:solidFill>
              </a:rPr>
              <a:t>Semplificazione delle concessioni di esenzione del pedaggio</a:t>
            </a:r>
            <a:r>
              <a:rPr lang="it-IT" sz="1500" dirty="0">
                <a:solidFill>
                  <a:srgbClr val="595959"/>
                </a:solidFill>
              </a:rPr>
              <a:t> in caso di interruzioni obbligate di tratte autostradali  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477" y="3851328"/>
            <a:ext cx="2251734" cy="863617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233" y="2008037"/>
            <a:ext cx="1936616" cy="214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306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016076" y="332845"/>
            <a:ext cx="4670724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INFRASTRUTTURE</a:t>
            </a:r>
          </a:p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PORTI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sp>
        <p:nvSpPr>
          <p:cNvPr id="13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it-IT" sz="1400" b="1" dirty="0">
                <a:solidFill>
                  <a:srgbClr val="595959"/>
                </a:solidFill>
              </a:rPr>
              <a:t>Maggiore certezza e stabilità nella gestione dei servizi</a:t>
            </a:r>
            <a:r>
              <a:rPr lang="it-IT" sz="1400" dirty="0">
                <a:solidFill>
                  <a:srgbClr val="595959"/>
                </a:solidFill>
              </a:rPr>
              <a:t>, in particolare delle infrastrutture ferroviarie e autonomia economica e finanziaria per i servizi di </a:t>
            </a:r>
            <a:r>
              <a:rPr lang="it-IT" sz="1400" b="1" dirty="0">
                <a:solidFill>
                  <a:srgbClr val="595959"/>
                </a:solidFill>
              </a:rPr>
              <a:t>trasporto pubblico </a:t>
            </a:r>
          </a:p>
          <a:p>
            <a:pPr lvl="0"/>
            <a:r>
              <a:rPr lang="it-IT" sz="1400" b="1" dirty="0">
                <a:solidFill>
                  <a:srgbClr val="595959"/>
                </a:solidFill>
              </a:rPr>
              <a:t>Miglioramento della qualità della mobilità</a:t>
            </a:r>
            <a:r>
              <a:rPr lang="it-IT" sz="1400" dirty="0">
                <a:solidFill>
                  <a:srgbClr val="595959"/>
                </a:solidFill>
              </a:rPr>
              <a:t> (es. rinnovo dei mezzi)</a:t>
            </a:r>
          </a:p>
          <a:p>
            <a:pPr lvl="0"/>
            <a:r>
              <a:rPr lang="it-IT" sz="1400" b="1" dirty="0">
                <a:solidFill>
                  <a:srgbClr val="595959"/>
                </a:solidFill>
              </a:rPr>
              <a:t>Trasferimento del demanio aeroportuale e delle infrastrutture aeroportuali </a:t>
            </a:r>
            <a:r>
              <a:rPr lang="it-IT" sz="1400" dirty="0">
                <a:solidFill>
                  <a:srgbClr val="595959"/>
                </a:solidFill>
                <a:sym typeface="Wingdings"/>
              </a:rPr>
              <a:t></a:t>
            </a:r>
            <a:r>
              <a:rPr lang="it-IT" sz="1400" dirty="0">
                <a:solidFill>
                  <a:srgbClr val="595959"/>
                </a:solidFill>
              </a:rPr>
              <a:t> definizione politiche e programmi di collegamento della Regione più adeguati al ruolo nazione e internazionale del territorio</a:t>
            </a:r>
          </a:p>
          <a:p>
            <a:pPr marL="0" lvl="0" indent="0">
              <a:buNone/>
            </a:pPr>
            <a:r>
              <a:rPr lang="it-IT" sz="1400" b="1" dirty="0">
                <a:solidFill>
                  <a:srgbClr val="595959"/>
                </a:solidFill>
              </a:rPr>
              <a:t>         PORTI:</a:t>
            </a:r>
          </a:p>
          <a:p>
            <a:pPr lvl="0"/>
            <a:r>
              <a:rPr lang="it-IT" sz="1400" b="1" dirty="0">
                <a:solidFill>
                  <a:srgbClr val="595959"/>
                </a:solidFill>
              </a:rPr>
              <a:t>Realizzazione opere volte allo sviluppo dei porti e della logistica marittima </a:t>
            </a:r>
            <a:r>
              <a:rPr lang="it-IT" sz="1400" dirty="0">
                <a:solidFill>
                  <a:srgbClr val="595959"/>
                </a:solidFill>
              </a:rPr>
              <a:t>sia in ambito portuale sia extra-demaniale</a:t>
            </a:r>
          </a:p>
          <a:p>
            <a:pPr lvl="0"/>
            <a:r>
              <a:rPr lang="it-IT" sz="1400" b="1" dirty="0">
                <a:solidFill>
                  <a:srgbClr val="595959"/>
                </a:solidFill>
              </a:rPr>
              <a:t>Compartecipazione al gettito</a:t>
            </a:r>
            <a:r>
              <a:rPr lang="it-IT" sz="1400" dirty="0">
                <a:solidFill>
                  <a:srgbClr val="595959"/>
                </a:solidFill>
              </a:rPr>
              <a:t> generato dai traffici portuali liguri</a:t>
            </a:r>
          </a:p>
          <a:p>
            <a:pPr lvl="0"/>
            <a:r>
              <a:rPr lang="it-IT" sz="1400" b="1" dirty="0">
                <a:solidFill>
                  <a:srgbClr val="595959"/>
                </a:solidFill>
              </a:rPr>
              <a:t>Più interventi di interazione porto-città-territorio </a:t>
            </a:r>
            <a:r>
              <a:rPr lang="it-IT" sz="1400" dirty="0">
                <a:solidFill>
                  <a:srgbClr val="595959"/>
                </a:solidFill>
                <a:sym typeface="Wingdings"/>
              </a:rPr>
              <a:t></a:t>
            </a:r>
            <a:r>
              <a:rPr lang="it-IT" sz="1400" dirty="0">
                <a:solidFill>
                  <a:srgbClr val="595959"/>
                </a:solidFill>
              </a:rPr>
              <a:t> incentivazione economia, occupazione e qualità dei porti. </a:t>
            </a:r>
          </a:p>
          <a:p>
            <a:pPr lvl="0"/>
            <a:endParaRPr lang="it-IT" sz="1400" dirty="0">
              <a:solidFill>
                <a:srgbClr val="595959"/>
              </a:solidFill>
            </a:endParaRPr>
          </a:p>
          <a:p>
            <a:pPr lvl="0"/>
            <a:endParaRPr lang="it-IT" sz="1400" dirty="0">
              <a:solidFill>
                <a:srgbClr val="595959"/>
              </a:solidFill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849" y="1743015"/>
            <a:ext cx="1625998" cy="1580921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477" y="3851328"/>
            <a:ext cx="2251734" cy="86361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233" y="2008037"/>
            <a:ext cx="1936616" cy="214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324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016076" y="332845"/>
            <a:ext cx="4670724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SVILUPPO ECONOMICO</a:t>
            </a:r>
          </a:p>
        </p:txBody>
      </p:sp>
      <p:sp>
        <p:nvSpPr>
          <p:cNvPr id="5" name="Rettangolo 4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sp>
        <p:nvSpPr>
          <p:cNvPr id="13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it-IT" sz="1400" dirty="0">
                <a:solidFill>
                  <a:srgbClr val="595959"/>
                </a:solidFill>
              </a:rPr>
              <a:t>Competenze legislative e amministrative in materia di </a:t>
            </a:r>
            <a:r>
              <a:rPr lang="it-IT" sz="1400" b="1" dirty="0">
                <a:solidFill>
                  <a:srgbClr val="595959"/>
                </a:solidFill>
              </a:rPr>
              <a:t>commercio con l’estero e internazionalizzazione delle imprese</a:t>
            </a:r>
            <a:r>
              <a:rPr lang="it-IT" sz="1400" dirty="0">
                <a:solidFill>
                  <a:srgbClr val="595959"/>
                </a:solidFill>
              </a:rPr>
              <a:t> in relazione alla promozione delle produzioni liguri all’estero e per l’estero, marketing territoriale, misure di attrazione degli investimenti esteri in Liguria, istituzione di marchi collettivi di origine geografica dei prodotti</a:t>
            </a:r>
          </a:p>
          <a:p>
            <a:pPr lvl="0"/>
            <a:r>
              <a:rPr lang="it-IT" sz="1400" dirty="0">
                <a:solidFill>
                  <a:srgbClr val="595959"/>
                </a:solidFill>
              </a:rPr>
              <a:t>Competenze legislative e amministrative in materia di </a:t>
            </a:r>
            <a:r>
              <a:rPr lang="it-IT" sz="1400" b="1" dirty="0">
                <a:solidFill>
                  <a:srgbClr val="595959"/>
                </a:solidFill>
              </a:rPr>
              <a:t>ricerca scientifica e tecnologica </a:t>
            </a:r>
            <a:r>
              <a:rPr lang="it-IT" sz="1400" dirty="0">
                <a:solidFill>
                  <a:srgbClr val="595959"/>
                </a:solidFill>
              </a:rPr>
              <a:t>e di sostegno all’</a:t>
            </a:r>
            <a:r>
              <a:rPr lang="it-IT" sz="1400" b="1" dirty="0">
                <a:solidFill>
                  <a:srgbClr val="595959"/>
                </a:solidFill>
              </a:rPr>
              <a:t>innovazione</a:t>
            </a:r>
            <a:r>
              <a:rPr lang="it-IT" sz="1400" dirty="0">
                <a:solidFill>
                  <a:srgbClr val="595959"/>
                </a:solidFill>
              </a:rPr>
              <a:t> per i settori produttivi nonché di sviluppo dell’attività d’impresa</a:t>
            </a:r>
          </a:p>
          <a:p>
            <a:pPr lvl="0"/>
            <a:r>
              <a:rPr lang="it-IT" sz="1400" dirty="0">
                <a:solidFill>
                  <a:srgbClr val="595959"/>
                </a:solidFill>
              </a:rPr>
              <a:t>Competenze legislativa e amministrativa in materia produzione, trasporto e distribuzione dell’</a:t>
            </a:r>
            <a:r>
              <a:rPr lang="it-IT" sz="1400" b="1" dirty="0">
                <a:solidFill>
                  <a:srgbClr val="595959"/>
                </a:solidFill>
              </a:rPr>
              <a:t>energia </a:t>
            </a:r>
            <a:r>
              <a:rPr lang="it-IT" sz="1400" dirty="0">
                <a:solidFill>
                  <a:srgbClr val="595959"/>
                </a:solidFill>
              </a:rPr>
              <a:t>(agevolazioni alle imprese)</a:t>
            </a:r>
          </a:p>
          <a:p>
            <a:pPr lvl="0"/>
            <a:r>
              <a:rPr lang="it-IT" sz="1400" dirty="0">
                <a:solidFill>
                  <a:srgbClr val="595959"/>
                </a:solidFill>
              </a:rPr>
              <a:t>Competenze in materia di determinazione degli </a:t>
            </a:r>
            <a:r>
              <a:rPr lang="it-IT" sz="1400" b="1" dirty="0">
                <a:solidFill>
                  <a:srgbClr val="595959"/>
                </a:solidFill>
              </a:rPr>
              <a:t>orari</a:t>
            </a:r>
            <a:r>
              <a:rPr lang="it-IT" sz="1400" dirty="0">
                <a:solidFill>
                  <a:srgbClr val="595959"/>
                </a:solidFill>
              </a:rPr>
              <a:t> degli esercizi commerciali.</a:t>
            </a:r>
          </a:p>
          <a:p>
            <a:pPr lvl="0"/>
            <a:r>
              <a:rPr lang="it-IT" sz="1400" dirty="0">
                <a:solidFill>
                  <a:srgbClr val="595959"/>
                </a:solidFill>
              </a:rPr>
              <a:t>Competenza in materia di commercio su aree pubbliche</a:t>
            </a:r>
          </a:p>
          <a:p>
            <a:pPr lvl="0"/>
            <a:endParaRPr lang="it-IT" sz="1400" dirty="0">
              <a:solidFill>
                <a:srgbClr val="59595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669" y="3022213"/>
            <a:ext cx="2164027" cy="1677518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2415" y="1403355"/>
            <a:ext cx="1054100" cy="1524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62" y="2260213"/>
            <a:ext cx="1065047" cy="10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8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016076" y="332845"/>
            <a:ext cx="3186982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URBANISTICA E TERRITORIO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/>
          </a:bodyPr>
          <a:lstStyle/>
          <a:p>
            <a:pPr lvl="0"/>
            <a:r>
              <a:rPr lang="it-IT" sz="1600" b="1" dirty="0">
                <a:solidFill>
                  <a:srgbClr val="595959"/>
                </a:solidFill>
              </a:rPr>
              <a:t>Passaggio dei beni del demanio marittimo alla regione</a:t>
            </a:r>
            <a:r>
              <a:rPr lang="it-IT" sz="1600" dirty="0">
                <a:solidFill>
                  <a:srgbClr val="595959"/>
                </a:solidFill>
              </a:rPr>
              <a:t>, con conseguente gettito dei canoni da utilizzare sul territorio  </a:t>
            </a:r>
          </a:p>
          <a:p>
            <a:pPr lvl="0"/>
            <a:r>
              <a:rPr lang="it-IT" sz="1600" b="1" dirty="0">
                <a:solidFill>
                  <a:srgbClr val="595959"/>
                </a:solidFill>
              </a:rPr>
              <a:t>Semplificazione e migliori possibilità di intervento edilizio </a:t>
            </a:r>
            <a:r>
              <a:rPr lang="it-IT" sz="1600" dirty="0">
                <a:solidFill>
                  <a:srgbClr val="595959"/>
                </a:solidFill>
              </a:rPr>
              <a:t>con regole che tengano conto delle caratteristiche del territorio ligure</a:t>
            </a:r>
          </a:p>
          <a:p>
            <a:pPr lvl="0"/>
            <a:r>
              <a:rPr lang="it-IT" sz="1600" b="1" dirty="0">
                <a:solidFill>
                  <a:srgbClr val="595959"/>
                </a:solidFill>
              </a:rPr>
              <a:t>Edilizia residenziale pubblica: </a:t>
            </a:r>
          </a:p>
          <a:p>
            <a:pPr marL="400050" lvl="1" indent="0">
              <a:buNone/>
            </a:pPr>
            <a:r>
              <a:rPr lang="it-IT" sz="1300" dirty="0">
                <a:solidFill>
                  <a:srgbClr val="595959"/>
                </a:solidFill>
              </a:rPr>
              <a:t>1) Semplificazione delle modalità di assegnazione per i cittadini liguri che attendono un alloggio pubblico.</a:t>
            </a:r>
          </a:p>
          <a:p>
            <a:pPr marL="400050" lvl="1" indent="0">
              <a:buNone/>
            </a:pPr>
            <a:r>
              <a:rPr lang="it-IT" sz="1300" dirty="0">
                <a:solidFill>
                  <a:srgbClr val="595959"/>
                </a:solidFill>
              </a:rPr>
              <a:t>2) Procedure più snelle di assegnazione e gestione del patrimonio di edilizia residenziale pubblica e accessi all’alloggio pubblico più aderenti alle necessità locali </a:t>
            </a:r>
          </a:p>
          <a:p>
            <a:pPr lvl="0"/>
            <a:endParaRPr lang="it-IT" sz="1600" dirty="0">
              <a:solidFill>
                <a:srgbClr val="595959"/>
              </a:solidFill>
            </a:endParaRPr>
          </a:p>
          <a:p>
            <a:endParaRPr lang="it-IT" sz="16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11" y="1864265"/>
            <a:ext cx="3752785" cy="151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4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016076" y="332845"/>
            <a:ext cx="3186982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URBANISTICA E TERRITORIO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/>
          </a:bodyPr>
          <a:lstStyle/>
          <a:p>
            <a:pPr lvl="0"/>
            <a:r>
              <a:rPr lang="it-IT" sz="1600" b="1" dirty="0">
                <a:solidFill>
                  <a:srgbClr val="595959"/>
                </a:solidFill>
              </a:rPr>
              <a:t>Determinazione del contributo di costruzione </a:t>
            </a:r>
            <a:r>
              <a:rPr lang="it-IT" sz="1600" dirty="0">
                <a:solidFill>
                  <a:srgbClr val="595959"/>
                </a:solidFill>
              </a:rPr>
              <a:t>per tener conto delle caratteristiche del territorio ligure e dei suoi Comuni</a:t>
            </a:r>
          </a:p>
          <a:p>
            <a:pPr lvl="0"/>
            <a:r>
              <a:rPr lang="it-IT" sz="1600" b="1" dirty="0">
                <a:solidFill>
                  <a:srgbClr val="595959"/>
                </a:solidFill>
              </a:rPr>
              <a:t>Maggiore autonomia sulla pianificazione paesaggistica </a:t>
            </a:r>
            <a:r>
              <a:rPr lang="it-IT" sz="1600" dirty="0">
                <a:solidFill>
                  <a:srgbClr val="595959"/>
                </a:solidFill>
              </a:rPr>
              <a:t>con superamento del parere vincolante della Soprintendenza </a:t>
            </a:r>
          </a:p>
          <a:p>
            <a:pPr marL="0" indent="0">
              <a:buNone/>
            </a:pPr>
            <a:endParaRPr lang="it-IT" sz="16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77" y="2722115"/>
            <a:ext cx="4427279" cy="179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767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016076" y="332845"/>
            <a:ext cx="3186982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AMBIENTE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225" y="1719532"/>
            <a:ext cx="1304266" cy="1262193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429" y="2230886"/>
            <a:ext cx="1516811" cy="15168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53" y="3154391"/>
            <a:ext cx="1628476" cy="1628476"/>
          </a:xfrm>
          <a:prstGeom prst="rect">
            <a:avLst/>
          </a:prstGeom>
        </p:spPr>
      </p:pic>
      <p:sp>
        <p:nvSpPr>
          <p:cNvPr id="12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Gestione del servizio idrico e del ciclo dei rifiuti con specifici modelli organizzativi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/>
              </a:rPr>
              <a:t>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accelerazione della realizzazione degli impianti, miglioramento della qualità ambientale e  dei servizi   </a:t>
            </a:r>
          </a:p>
          <a:p>
            <a:pPr lvl="0"/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Valutazione di Impatto Ambientale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/>
              </a:rPr>
              <a:t>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semplificazione dei procedimenti, riduzione tempi e più risposte per imprese e operatori    </a:t>
            </a:r>
          </a:p>
          <a:p>
            <a:pPr lvl="0"/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Regionalizzazione bonifiche dei siti inquinati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(per evitare casi come quello della </a:t>
            </a:r>
            <a:r>
              <a:rPr lang="it-IT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Stoppani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Determinazione e riconoscimento del danno ambientale in caso di emergenze sul territorio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/>
              </a:rPr>
              <a:t>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ritorno in tempi celeri al territorio danneggiato delle risorse necessarie al ripristino, riconoscimento danni ambientali e conseguenti misure risarcitorie. </a:t>
            </a:r>
            <a:endParaRPr lang="it-IT" sz="16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26313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016076" y="332845"/>
            <a:ext cx="4670724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POLITICHE DEL LAVORO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022416" y="1046888"/>
            <a:ext cx="18834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705" y="2046377"/>
            <a:ext cx="3758715" cy="2170982"/>
          </a:xfrm>
          <a:prstGeom prst="rect">
            <a:avLst/>
          </a:prstGeom>
        </p:spPr>
      </p:pic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/>
          </a:bodyPr>
          <a:lstStyle/>
          <a:p>
            <a:pPr lvl="0"/>
            <a:r>
              <a:rPr lang="it-IT" sz="1600" b="1" dirty="0">
                <a:solidFill>
                  <a:srgbClr val="595959"/>
                </a:solidFill>
              </a:rPr>
              <a:t>Affrontare con maggiore rapidità ed efficienza situazioni emergenziali </a:t>
            </a:r>
            <a:r>
              <a:rPr lang="it-IT" sz="1600" dirty="0">
                <a:solidFill>
                  <a:srgbClr val="595959"/>
                </a:solidFill>
              </a:rPr>
              <a:t>(es. crisi aziendali con licenziamenti) </a:t>
            </a:r>
          </a:p>
          <a:p>
            <a:pPr lvl="0"/>
            <a:r>
              <a:rPr lang="it-IT" sz="1600" b="1" dirty="0">
                <a:solidFill>
                  <a:srgbClr val="595959"/>
                </a:solidFill>
              </a:rPr>
              <a:t>Programmazione di interventi di politica attiva  rivolti allo sviluppo dell’occupazione del territorio </a:t>
            </a:r>
          </a:p>
        </p:txBody>
      </p:sp>
    </p:spTree>
    <p:extLst>
      <p:ext uri="{BB962C8B-B14F-4D97-AF65-F5344CB8AC3E}">
        <p14:creationId xmlns:p14="http://schemas.microsoft.com/office/powerpoint/2010/main" val="1678520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016076" y="332845"/>
            <a:ext cx="3186982" cy="7793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it-IT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ISTRUZIONE E BENI CULTURALI </a:t>
            </a:r>
            <a:endParaRPr lang="it-IT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chemeClr val="bg1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23" y="1639017"/>
            <a:ext cx="1514416" cy="14623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32" y="2224814"/>
            <a:ext cx="1341887" cy="1355836"/>
          </a:xfrm>
          <a:prstGeom prst="rect">
            <a:avLst/>
          </a:prstGeom>
        </p:spPr>
      </p:pic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Istituzione di un fondo pluriennale per il diritto allo studio a gestione regionale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/>
              </a:rPr>
              <a:t>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riduzione abbandono scolastico </a:t>
            </a:r>
          </a:p>
          <a:p>
            <a:pPr lvl="0"/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Maggiori competenze per istituti tecnici superiori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con una programmazione mirata al fine di rispondere alle priorità ed esigenze dei vari settori economici del territorio ligure, specialmente nei settori legati alle nuove tecnologie dell’informazione, della comunicazione e dell’efficienze energetica.</a:t>
            </a:r>
          </a:p>
          <a:p>
            <a:pPr lvl="0"/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Coordinamento regionale della politica di valorizzazione del patrimonio culturale.</a:t>
            </a:r>
          </a:p>
          <a:p>
            <a:pPr lvl="0"/>
            <a:r>
              <a:rPr lang="it-IT" sz="1600" b="1" u="sn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Sport</a:t>
            </a:r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funzioni amministrative in materia di promozione e sostegno all’attività sportiva e di programmazione degli interventi ordinari e straordinari sull’impiantistica.</a:t>
            </a:r>
          </a:p>
          <a:p>
            <a:pPr lvl="0"/>
            <a:endParaRPr lang="it-IT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/>
            <a:endParaRPr lang="it-IT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004" y="3197057"/>
            <a:ext cx="1273687" cy="101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42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016076" y="332845"/>
            <a:ext cx="3186982" cy="779318"/>
          </a:xfrm>
        </p:spPr>
        <p:txBody>
          <a:bodyPr>
            <a:noAutofit/>
          </a:bodyPr>
          <a:lstStyle/>
          <a:p>
            <a:pPr algn="l"/>
            <a:r>
              <a:rPr lang="it-IT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AGRICOLTURA</a:t>
            </a:r>
            <a:br>
              <a:rPr lang="it-IT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</a:br>
            <a:r>
              <a:rPr lang="it-IT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CACCIA E PESCA</a:t>
            </a:r>
            <a:r>
              <a:rPr lang="it-IT" sz="25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54415" y="1499821"/>
            <a:ext cx="4598838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L’autonomia normativa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/>
              </a:rPr>
              <a:t>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definisce localmente i livelli minimi di tutela della fauna selvatica ed ittica </a:t>
            </a:r>
          </a:p>
          <a:p>
            <a:endParaRPr lang="it-IT" sz="1600" dirty="0">
              <a:solidFill>
                <a:schemeClr val="tx1">
                  <a:lumMod val="65000"/>
                  <a:lumOff val="35000"/>
                </a:schemeClr>
              </a:solidFill>
              <a:cs typeface="Calibri"/>
            </a:endParaRPr>
          </a:p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Maggiore autonomia </a:t>
            </a:r>
            <a:r>
              <a:rPr lang="it-IT" sz="16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possibilità di operare nel quadro di norme adeguate ai cambiamenti che si verificano nelle popolazioni degli animali selvatici della Liguria, in particolar modo per alcune specie problematiche. </a:t>
            </a:r>
          </a:p>
          <a:p>
            <a:pPr marL="0" indent="0">
              <a:buNone/>
            </a:pPr>
            <a:endParaRPr lang="it-IT" sz="1600" dirty="0">
              <a:solidFill>
                <a:schemeClr val="tx1">
                  <a:lumMod val="65000"/>
                  <a:lumOff val="35000"/>
                </a:schemeClr>
              </a:solidFill>
              <a:cs typeface="Calibri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0" y="1"/>
            <a:ext cx="3849696" cy="130849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022415" y="1046888"/>
            <a:ext cx="35512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>
                <a:solidFill>
                  <a:srgbClr val="FFFFFF"/>
                </a:solidFill>
                <a:latin typeface="Arial"/>
                <a:cs typeface="Arial"/>
              </a:rPr>
              <a:t>Cosa cambia per i cittadini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352" y="1308499"/>
            <a:ext cx="1266255" cy="2996481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846" y="1361057"/>
            <a:ext cx="1700362" cy="1700362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544" y="3726936"/>
            <a:ext cx="1055777" cy="68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496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552</TotalTime>
  <Words>938</Words>
  <Application>Microsoft Office PowerPoint</Application>
  <PresentationFormat>Presentazione su schermo (16:9)</PresentationFormat>
  <Paragraphs>77</Paragraphs>
  <Slides>12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6" baseType="lpstr">
      <vt:lpstr>Arial</vt:lpstr>
      <vt:lpstr>Arial Black</vt:lpstr>
      <vt:lpstr>Calibri</vt:lpstr>
      <vt:lpstr>Office Theme</vt:lpstr>
      <vt:lpstr>Autonomia Regione Liguria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AGRICOLTURA CACCIA E PESCA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FileNewTemplate</dc:title>
  <dc:creator>Diana</dc:creator>
  <cp:lastModifiedBy>Giorgia Bartolucci</cp:lastModifiedBy>
  <cp:revision>77</cp:revision>
  <dcterms:created xsi:type="dcterms:W3CDTF">2010-04-12T23:12:02Z</dcterms:created>
  <dcterms:modified xsi:type="dcterms:W3CDTF">2019-10-30T16:24:39Z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