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66" d="100"/>
          <a:sy n="66" d="100"/>
        </p:scale>
        <p:origin x="5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7/16/2020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42A54C80-263E-416B-A8E0-580EDEADCBDC}" type="datetimeFigureOut">
              <a:rPr lang="en-US" dirty="0"/>
              <a:t>7/16/2020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7/16/2020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7BA99B1-A43A-4052-8191-D7A1DABAA9F1}"/>
              </a:ext>
            </a:extLst>
          </p:cNvPr>
          <p:cNvSpPr>
            <a:spLocks noGrp="1"/>
          </p:cNvSpPr>
          <p:nvPr>
            <p:ph type="ctrTitle"/>
          </p:nvPr>
        </p:nvSpPr>
        <p:spPr>
          <a:xfrm>
            <a:off x="1795825" y="1782698"/>
            <a:ext cx="5725940" cy="1646302"/>
          </a:xfrm>
        </p:spPr>
        <p:txBody>
          <a:bodyPr/>
          <a:lstStyle/>
          <a:p>
            <a:r>
              <a:rPr lang="it-IT" dirty="0"/>
              <a:t>CCNL Dirigenza Funzioni Locali</a:t>
            </a:r>
          </a:p>
        </p:txBody>
      </p:sp>
      <p:sp>
        <p:nvSpPr>
          <p:cNvPr id="3" name="Sottotitolo 2">
            <a:extLst>
              <a:ext uri="{FF2B5EF4-FFF2-40B4-BE49-F238E27FC236}">
                <a16:creationId xmlns:a16="http://schemas.microsoft.com/office/drawing/2014/main" id="{CD264949-B525-4598-B018-4F8471A20A41}"/>
              </a:ext>
            </a:extLst>
          </p:cNvPr>
          <p:cNvSpPr>
            <a:spLocks noGrp="1"/>
          </p:cNvSpPr>
          <p:nvPr>
            <p:ph type="subTitle" idx="1"/>
          </p:nvPr>
        </p:nvSpPr>
        <p:spPr>
          <a:xfrm>
            <a:off x="1468566" y="3373381"/>
            <a:ext cx="7766936" cy="1096899"/>
          </a:xfrm>
        </p:spPr>
        <p:txBody>
          <a:bodyPr vert="horz" lIns="91440" tIns="45720" rIns="91440" bIns="45720" rtlCol="0" anchor="b">
            <a:noAutofit/>
          </a:bodyPr>
          <a:lstStyle/>
          <a:p>
            <a:pPr algn="ctr">
              <a:spcBef>
                <a:spcPct val="0"/>
              </a:spcBef>
            </a:pPr>
            <a:r>
              <a:rPr lang="it-IT" sz="4400" dirty="0">
                <a:solidFill>
                  <a:schemeClr val="accent1"/>
                </a:solidFill>
                <a:latin typeface="+mj-lt"/>
                <a:ea typeface="+mj-ea"/>
                <a:cs typeface="+mj-cs"/>
              </a:rPr>
              <a:t>2016 - 2018</a:t>
            </a:r>
          </a:p>
        </p:txBody>
      </p:sp>
      <p:sp>
        <p:nvSpPr>
          <p:cNvPr id="4" name="Sottotitolo 2">
            <a:extLst>
              <a:ext uri="{FF2B5EF4-FFF2-40B4-BE49-F238E27FC236}">
                <a16:creationId xmlns:a16="http://schemas.microsoft.com/office/drawing/2014/main" id="{AF5F9D96-C2B8-486E-9A96-6B953466F4A7}"/>
              </a:ext>
            </a:extLst>
          </p:cNvPr>
          <p:cNvSpPr txBox="1">
            <a:spLocks/>
          </p:cNvSpPr>
          <p:nvPr/>
        </p:nvSpPr>
        <p:spPr>
          <a:xfrm>
            <a:off x="6968610" y="6102417"/>
            <a:ext cx="5746363" cy="517782"/>
          </a:xfrm>
          <a:prstGeom prst="rect">
            <a:avLst/>
          </a:prstGeom>
        </p:spPr>
        <p:txBody>
          <a:bodyPr vert="horz" lIns="91440" tIns="45720" rIns="91440" bIns="45720" rtlCol="0" anchor="b">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spcBef>
                <a:spcPct val="0"/>
              </a:spcBef>
            </a:pPr>
            <a:r>
              <a:rPr lang="it-IT" sz="3200" dirty="0">
                <a:solidFill>
                  <a:schemeClr val="tx1"/>
                </a:solidFill>
                <a:latin typeface="+mj-lt"/>
                <a:ea typeface="+mj-ea"/>
                <a:cs typeface="+mj-cs"/>
              </a:rPr>
              <a:t>Antonio Gioiosa</a:t>
            </a:r>
          </a:p>
        </p:txBody>
      </p:sp>
      <p:sp>
        <p:nvSpPr>
          <p:cNvPr id="5" name="Rettangolo 4">
            <a:extLst>
              <a:ext uri="{FF2B5EF4-FFF2-40B4-BE49-F238E27FC236}">
                <a16:creationId xmlns:a16="http://schemas.microsoft.com/office/drawing/2014/main" id="{6EF118FC-9415-41C5-A8E9-5CE8972BF869}"/>
              </a:ext>
            </a:extLst>
          </p:cNvPr>
          <p:cNvSpPr/>
          <p:nvPr/>
        </p:nvSpPr>
        <p:spPr>
          <a:xfrm>
            <a:off x="391470" y="279753"/>
            <a:ext cx="5966570" cy="523220"/>
          </a:xfrm>
          <a:prstGeom prst="rect">
            <a:avLst/>
          </a:prstGeom>
        </p:spPr>
        <p:txBody>
          <a:bodyPr wrap="none">
            <a:spAutoFit/>
          </a:bodyPr>
          <a:lstStyle/>
          <a:p>
            <a:r>
              <a:rPr lang="it-IT" sz="2800" dirty="0"/>
              <a:t>Comitato di Settore Regioni - Sanità</a:t>
            </a:r>
          </a:p>
        </p:txBody>
      </p:sp>
    </p:spTree>
    <p:extLst>
      <p:ext uri="{BB962C8B-B14F-4D97-AF65-F5344CB8AC3E}">
        <p14:creationId xmlns:p14="http://schemas.microsoft.com/office/powerpoint/2010/main" val="33922633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833669B-87AE-45A0-9D87-6DB1382CD746}"/>
              </a:ext>
            </a:extLst>
          </p:cNvPr>
          <p:cNvSpPr>
            <a:spLocks noGrp="1"/>
          </p:cNvSpPr>
          <p:nvPr>
            <p:ph type="title"/>
          </p:nvPr>
        </p:nvSpPr>
        <p:spPr/>
        <p:txBody>
          <a:bodyPr>
            <a:normAutofit/>
          </a:bodyPr>
          <a:lstStyle/>
          <a:p>
            <a:r>
              <a:rPr lang="it-IT" sz="3200" dirty="0"/>
              <a:t>CCNL Dirigenza Funzioni Locali </a:t>
            </a:r>
            <a:br>
              <a:rPr lang="it-IT" sz="3200" dirty="0"/>
            </a:br>
            <a:r>
              <a:rPr lang="it-IT" sz="3200" dirty="0"/>
              <a:t>2016-2018</a:t>
            </a:r>
          </a:p>
        </p:txBody>
      </p:sp>
      <p:sp>
        <p:nvSpPr>
          <p:cNvPr id="3" name="Segnaposto contenuto 2">
            <a:extLst>
              <a:ext uri="{FF2B5EF4-FFF2-40B4-BE49-F238E27FC236}">
                <a16:creationId xmlns:a16="http://schemas.microsoft.com/office/drawing/2014/main" id="{CD6D3565-2497-4267-A5E8-39A34FC65995}"/>
              </a:ext>
            </a:extLst>
          </p:cNvPr>
          <p:cNvSpPr>
            <a:spLocks noGrp="1"/>
          </p:cNvSpPr>
          <p:nvPr>
            <p:ph idx="1"/>
          </p:nvPr>
        </p:nvSpPr>
        <p:spPr/>
        <p:txBody>
          <a:bodyPr/>
          <a:lstStyle/>
          <a:p>
            <a:r>
              <a:rPr lang="it-IT" sz="2800" dirty="0"/>
              <a:t>La firma del contratto collettivo nazionale della dirigenza dell’area funzioni locali rappresenta un importante segnale di continuità e di nuove prospettive anche nell’ottica dell’innovazione. Si chiude così la contrattazione 2016-2018 di settore.</a:t>
            </a:r>
          </a:p>
          <a:p>
            <a:endParaRPr lang="it-IT" dirty="0"/>
          </a:p>
        </p:txBody>
      </p:sp>
    </p:spTree>
    <p:extLst>
      <p:ext uri="{BB962C8B-B14F-4D97-AF65-F5344CB8AC3E}">
        <p14:creationId xmlns:p14="http://schemas.microsoft.com/office/powerpoint/2010/main" val="1327195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CEABC4-B579-41EE-AD96-4904C4F0A431}"/>
              </a:ext>
            </a:extLst>
          </p:cNvPr>
          <p:cNvSpPr>
            <a:spLocks noGrp="1"/>
          </p:cNvSpPr>
          <p:nvPr>
            <p:ph type="title"/>
          </p:nvPr>
        </p:nvSpPr>
        <p:spPr/>
        <p:txBody>
          <a:bodyPr/>
          <a:lstStyle/>
          <a:p>
            <a:r>
              <a:rPr lang="it-IT" dirty="0"/>
              <a:t>CCNL Dirigenza Funzioni Locali </a:t>
            </a:r>
            <a:br>
              <a:rPr lang="it-IT" dirty="0"/>
            </a:br>
            <a:r>
              <a:rPr lang="it-IT" dirty="0"/>
              <a:t>2016-2018</a:t>
            </a:r>
          </a:p>
        </p:txBody>
      </p:sp>
      <p:sp>
        <p:nvSpPr>
          <p:cNvPr id="3" name="Segnaposto contenuto 2">
            <a:extLst>
              <a:ext uri="{FF2B5EF4-FFF2-40B4-BE49-F238E27FC236}">
                <a16:creationId xmlns:a16="http://schemas.microsoft.com/office/drawing/2014/main" id="{33063A69-6225-4717-8BDD-78B0DFAFA9F2}"/>
              </a:ext>
            </a:extLst>
          </p:cNvPr>
          <p:cNvSpPr>
            <a:spLocks noGrp="1"/>
          </p:cNvSpPr>
          <p:nvPr>
            <p:ph idx="1"/>
          </p:nvPr>
        </p:nvSpPr>
        <p:spPr>
          <a:xfrm>
            <a:off x="677334" y="1776396"/>
            <a:ext cx="8596668" cy="4759158"/>
          </a:xfrm>
        </p:spPr>
        <p:txBody>
          <a:bodyPr>
            <a:noAutofit/>
          </a:bodyPr>
          <a:lstStyle/>
          <a:p>
            <a:pPr marL="0" indent="0" algn="ctr">
              <a:buNone/>
            </a:pPr>
            <a:r>
              <a:rPr lang="it-IT" sz="2200" b="1" dirty="0"/>
              <a:t>Il nuovo CCNL in pillole - 1</a:t>
            </a:r>
          </a:p>
          <a:p>
            <a:r>
              <a:rPr lang="it-IT" sz="2200" dirty="0"/>
              <a:t>Chiarisce definitivamente l’applicazione del CCNL sia ai rapporti di lavoro con contratto a tempo indeterminato che ai rapporti di lavoro con contratto a tempo determinato. </a:t>
            </a:r>
          </a:p>
          <a:p>
            <a:r>
              <a:rPr lang="it-IT" sz="2200" dirty="0"/>
              <a:t>Il sistema delle relazioni sindacali è stato adeguato:</a:t>
            </a:r>
          </a:p>
          <a:p>
            <a:pPr lvl="1">
              <a:spcBef>
                <a:spcPts val="600"/>
              </a:spcBef>
              <a:buFont typeface="Wingdings" panose="05000000000000000000" pitchFamily="2" charset="2"/>
              <a:buChar char="§"/>
            </a:pPr>
            <a:r>
              <a:rPr lang="it-IT" sz="2200" dirty="0"/>
              <a:t>ai  mutamenti legislativi intervenuti con il </a:t>
            </a:r>
            <a:r>
              <a:rPr lang="it-IT" sz="2200" dirty="0" err="1"/>
              <a:t>D.Lgs</a:t>
            </a:r>
            <a:r>
              <a:rPr lang="it-IT" sz="2200" dirty="0"/>
              <a:t> 75/2017;</a:t>
            </a:r>
          </a:p>
          <a:p>
            <a:pPr lvl="1">
              <a:spcBef>
                <a:spcPts val="600"/>
              </a:spcBef>
              <a:buFont typeface="Wingdings" panose="05000000000000000000" pitchFamily="2" charset="2"/>
              <a:buChar char="§"/>
            </a:pPr>
            <a:r>
              <a:rPr lang="it-IT" sz="2200" dirty="0"/>
              <a:t>al modello costruito per il personale del comparto;</a:t>
            </a:r>
          </a:p>
          <a:p>
            <a:pPr lvl="1">
              <a:spcBef>
                <a:spcPts val="600"/>
              </a:spcBef>
              <a:buFont typeface="Wingdings" panose="05000000000000000000" pitchFamily="2" charset="2"/>
              <a:buChar char="§"/>
            </a:pPr>
            <a:r>
              <a:rPr lang="it-IT" sz="2200" dirty="0"/>
              <a:t>per la PTA, anche rispetto al CCNL dell’area Sanità. </a:t>
            </a:r>
          </a:p>
          <a:p>
            <a:r>
              <a:rPr lang="it-IT" sz="2200" dirty="0"/>
              <a:t>E’ stato definito con maggior chiarezza il limite fra responsabilità dirigenziale e responsabilità disciplinare.</a:t>
            </a:r>
          </a:p>
        </p:txBody>
      </p:sp>
    </p:spTree>
    <p:extLst>
      <p:ext uri="{BB962C8B-B14F-4D97-AF65-F5344CB8AC3E}">
        <p14:creationId xmlns:p14="http://schemas.microsoft.com/office/powerpoint/2010/main" val="2318177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CEABC4-B579-41EE-AD96-4904C4F0A431}"/>
              </a:ext>
            </a:extLst>
          </p:cNvPr>
          <p:cNvSpPr>
            <a:spLocks noGrp="1"/>
          </p:cNvSpPr>
          <p:nvPr>
            <p:ph type="title"/>
          </p:nvPr>
        </p:nvSpPr>
        <p:spPr/>
        <p:txBody>
          <a:bodyPr/>
          <a:lstStyle/>
          <a:p>
            <a:r>
              <a:rPr lang="it-IT" dirty="0"/>
              <a:t>CCNL Dirigenza Funzioni Locali </a:t>
            </a:r>
            <a:br>
              <a:rPr lang="it-IT" dirty="0"/>
            </a:br>
            <a:r>
              <a:rPr lang="it-IT" dirty="0"/>
              <a:t>2016-2018</a:t>
            </a:r>
          </a:p>
        </p:txBody>
      </p:sp>
      <p:sp>
        <p:nvSpPr>
          <p:cNvPr id="3" name="Segnaposto contenuto 2">
            <a:extLst>
              <a:ext uri="{FF2B5EF4-FFF2-40B4-BE49-F238E27FC236}">
                <a16:creationId xmlns:a16="http://schemas.microsoft.com/office/drawing/2014/main" id="{33063A69-6225-4717-8BDD-78B0DFAFA9F2}"/>
              </a:ext>
            </a:extLst>
          </p:cNvPr>
          <p:cNvSpPr>
            <a:spLocks noGrp="1"/>
          </p:cNvSpPr>
          <p:nvPr>
            <p:ph idx="1"/>
          </p:nvPr>
        </p:nvSpPr>
        <p:spPr>
          <a:xfrm>
            <a:off x="677334" y="1930400"/>
            <a:ext cx="8596668" cy="4318000"/>
          </a:xfrm>
        </p:spPr>
        <p:txBody>
          <a:bodyPr>
            <a:normAutofit/>
          </a:bodyPr>
          <a:lstStyle/>
          <a:p>
            <a:pPr marL="0" indent="0" algn="ctr">
              <a:buNone/>
            </a:pPr>
            <a:r>
              <a:rPr lang="it-IT" sz="2200" b="1" dirty="0"/>
              <a:t>Il nuovo CCNL in pillole – 2</a:t>
            </a:r>
          </a:p>
          <a:p>
            <a:r>
              <a:rPr lang="it-IT" sz="2200" dirty="0"/>
              <a:t>Il sistema delle valutazioni delle performance collegato alla retribuzione di risultato è stato adeguato alle modifiche introdotte con il </a:t>
            </a:r>
            <a:r>
              <a:rPr lang="it-IT" sz="2200" dirty="0" err="1"/>
              <a:t>D.Lgs</a:t>
            </a:r>
            <a:r>
              <a:rPr lang="it-IT" sz="2200" dirty="0"/>
              <a:t> 74/2017.</a:t>
            </a:r>
          </a:p>
          <a:p>
            <a:r>
              <a:rPr lang="it-IT" sz="2200" dirty="0"/>
              <a:t>Per la PTA è stata operata una forte semplificazione e un adeguamento alle esigenze organizzative e gestionali sulla disciplina della tipologia degli incarichi.</a:t>
            </a:r>
          </a:p>
          <a:p>
            <a:r>
              <a:rPr lang="it-IT" sz="2200" dirty="0"/>
              <a:t>E’ stata, altresì, operata una semplificazione nella disciplina per i fondi che finanziano gli istituti accessori della retribuzione ed in particolare la retribuzione di posizione e di risultato.</a:t>
            </a:r>
          </a:p>
          <a:p>
            <a:endParaRPr lang="it-IT" sz="2200" dirty="0"/>
          </a:p>
        </p:txBody>
      </p:sp>
    </p:spTree>
    <p:extLst>
      <p:ext uri="{BB962C8B-B14F-4D97-AF65-F5344CB8AC3E}">
        <p14:creationId xmlns:p14="http://schemas.microsoft.com/office/powerpoint/2010/main" val="4026351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CEABC4-B579-41EE-AD96-4904C4F0A431}"/>
              </a:ext>
            </a:extLst>
          </p:cNvPr>
          <p:cNvSpPr>
            <a:spLocks noGrp="1"/>
          </p:cNvSpPr>
          <p:nvPr>
            <p:ph type="title"/>
          </p:nvPr>
        </p:nvSpPr>
        <p:spPr/>
        <p:txBody>
          <a:bodyPr/>
          <a:lstStyle/>
          <a:p>
            <a:r>
              <a:rPr lang="it-IT" dirty="0"/>
              <a:t>CCNL Dirigenza Funzioni Locali </a:t>
            </a:r>
            <a:br>
              <a:rPr lang="it-IT" dirty="0"/>
            </a:br>
            <a:r>
              <a:rPr lang="it-IT" dirty="0"/>
              <a:t>2016-2018</a:t>
            </a:r>
          </a:p>
        </p:txBody>
      </p:sp>
      <p:sp>
        <p:nvSpPr>
          <p:cNvPr id="3" name="Segnaposto contenuto 2">
            <a:extLst>
              <a:ext uri="{FF2B5EF4-FFF2-40B4-BE49-F238E27FC236}">
                <a16:creationId xmlns:a16="http://schemas.microsoft.com/office/drawing/2014/main" id="{33063A69-6225-4717-8BDD-78B0DFAFA9F2}"/>
              </a:ext>
            </a:extLst>
          </p:cNvPr>
          <p:cNvSpPr>
            <a:spLocks noGrp="1"/>
          </p:cNvSpPr>
          <p:nvPr>
            <p:ph idx="1"/>
          </p:nvPr>
        </p:nvSpPr>
        <p:spPr>
          <a:xfrm>
            <a:off x="677333" y="1930399"/>
            <a:ext cx="9766078" cy="4720657"/>
          </a:xfrm>
        </p:spPr>
        <p:txBody>
          <a:bodyPr>
            <a:noAutofit/>
          </a:bodyPr>
          <a:lstStyle/>
          <a:p>
            <a:r>
              <a:rPr lang="it-IT" sz="2000" dirty="0"/>
              <a:t>Con riferimento alla dirigenza dell’ex area II, la nuova disciplina per l’alimentazione del fondo per la retribuzione di posizione e di risultato introduce, come richiesto dall’atto di indirizzo, forti elementi di semplificazione che permettono alle nostre organizzazioni, soprattutto nella fase di definizione delle risorse, di individuare in maniera puntuale le risorse che finanziano il salario collegato alla retribuzione di posizione e di risultato. </a:t>
            </a:r>
          </a:p>
          <a:p>
            <a:r>
              <a:rPr lang="it-IT" sz="2000" dirty="0"/>
              <a:t>In particolare, nel rispetto  della cornice legislativa che fissa i limiti per le risorse di cui sopra, la nuova disciplina contrattuale introduce, fra l’altro, una norma finale che permette di adeguare il fondo per la retribuzione di posizione e di risultato alle proprie esigenze organizzative e gestionali, fermo restando la capacità di spesa in bilancio e il rispetto delle disposizioni derivanti dai rispettivi ordinamenti finanziari e contabili.</a:t>
            </a:r>
          </a:p>
          <a:p>
            <a:r>
              <a:rPr lang="it-IT" sz="2000" dirty="0"/>
              <a:t>Per le ARPA è stata confermata  la disciplina sul profilo professionale del dirigente ambientale.</a:t>
            </a:r>
          </a:p>
          <a:p>
            <a:endParaRPr lang="it-IT" sz="2000" dirty="0"/>
          </a:p>
          <a:p>
            <a:endParaRPr lang="it-IT" sz="2000" dirty="0"/>
          </a:p>
        </p:txBody>
      </p:sp>
    </p:spTree>
    <p:extLst>
      <p:ext uri="{BB962C8B-B14F-4D97-AF65-F5344CB8AC3E}">
        <p14:creationId xmlns:p14="http://schemas.microsoft.com/office/powerpoint/2010/main" val="299897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CEABC4-B579-41EE-AD96-4904C4F0A431}"/>
              </a:ext>
            </a:extLst>
          </p:cNvPr>
          <p:cNvSpPr>
            <a:spLocks noGrp="1"/>
          </p:cNvSpPr>
          <p:nvPr>
            <p:ph type="title"/>
          </p:nvPr>
        </p:nvSpPr>
        <p:spPr/>
        <p:txBody>
          <a:bodyPr/>
          <a:lstStyle/>
          <a:p>
            <a:r>
              <a:rPr lang="it-IT" dirty="0"/>
              <a:t>CCNL Dirigenza Funzioni Locali </a:t>
            </a:r>
            <a:br>
              <a:rPr lang="it-IT" dirty="0"/>
            </a:br>
            <a:r>
              <a:rPr lang="it-IT" dirty="0"/>
              <a:t>2016-2018</a:t>
            </a:r>
          </a:p>
        </p:txBody>
      </p:sp>
      <p:sp>
        <p:nvSpPr>
          <p:cNvPr id="3" name="Segnaposto contenuto 2">
            <a:extLst>
              <a:ext uri="{FF2B5EF4-FFF2-40B4-BE49-F238E27FC236}">
                <a16:creationId xmlns:a16="http://schemas.microsoft.com/office/drawing/2014/main" id="{33063A69-6225-4717-8BDD-78B0DFAFA9F2}"/>
              </a:ext>
            </a:extLst>
          </p:cNvPr>
          <p:cNvSpPr>
            <a:spLocks noGrp="1"/>
          </p:cNvSpPr>
          <p:nvPr>
            <p:ph idx="1"/>
          </p:nvPr>
        </p:nvSpPr>
        <p:spPr>
          <a:xfrm>
            <a:off x="783212" y="2248034"/>
            <a:ext cx="7966153" cy="3748505"/>
          </a:xfrm>
        </p:spPr>
        <p:txBody>
          <a:bodyPr>
            <a:noAutofit/>
          </a:bodyPr>
          <a:lstStyle/>
          <a:p>
            <a:pPr marL="0" indent="0" algn="just">
              <a:buNone/>
            </a:pPr>
            <a:r>
              <a:rPr lang="it-IT" sz="2400" dirty="0"/>
              <a:t>Gli incrementi relativi al trattamento economico sono stati definiti nell’ambito del quadro finanziario di riferimento con le decorrenze:</a:t>
            </a:r>
          </a:p>
          <a:p>
            <a:pPr lvl="1">
              <a:buFont typeface="Wingdings" panose="05000000000000000000" pitchFamily="2" charset="2"/>
              <a:buChar char="§"/>
            </a:pPr>
            <a:r>
              <a:rPr lang="it-IT" sz="2400" dirty="0"/>
              <a:t>per il trattamento tabellare: 1.1.2016, 1.1.2017 e 1.1.2018.</a:t>
            </a:r>
          </a:p>
          <a:p>
            <a:pPr lvl="1">
              <a:buFont typeface="Wingdings" panose="05000000000000000000" pitchFamily="2" charset="2"/>
              <a:buChar char="§"/>
            </a:pPr>
            <a:r>
              <a:rPr lang="it-IT" sz="2400" dirty="0"/>
              <a:t>per l’adeguamento del salario collegato alla retribuzione di posizione e di risultato: con decorrenza dal 1.1.2018.</a:t>
            </a:r>
          </a:p>
          <a:p>
            <a:pPr marL="0" indent="0">
              <a:buNone/>
            </a:pPr>
            <a:endParaRPr lang="it-IT" sz="2400" dirty="0"/>
          </a:p>
          <a:p>
            <a:endParaRPr lang="it-IT" sz="2400" dirty="0"/>
          </a:p>
        </p:txBody>
      </p:sp>
    </p:spTree>
    <p:extLst>
      <p:ext uri="{BB962C8B-B14F-4D97-AF65-F5344CB8AC3E}">
        <p14:creationId xmlns:p14="http://schemas.microsoft.com/office/powerpoint/2010/main" val="2191943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E53D4D9-6D2F-45B2-8E96-0E922CAF61AC}"/>
              </a:ext>
            </a:extLst>
          </p:cNvPr>
          <p:cNvSpPr>
            <a:spLocks noGrp="1"/>
          </p:cNvSpPr>
          <p:nvPr>
            <p:ph type="title"/>
          </p:nvPr>
        </p:nvSpPr>
        <p:spPr/>
        <p:txBody>
          <a:bodyPr/>
          <a:lstStyle/>
          <a:p>
            <a:r>
              <a:rPr lang="it-IT" dirty="0"/>
              <a:t>CCNL Dirigenza Funzioni Locali </a:t>
            </a:r>
            <a:br>
              <a:rPr lang="it-IT" dirty="0"/>
            </a:br>
            <a:r>
              <a:rPr lang="it-IT" dirty="0"/>
              <a:t>2016-2018</a:t>
            </a:r>
          </a:p>
        </p:txBody>
      </p:sp>
      <p:graphicFrame>
        <p:nvGraphicFramePr>
          <p:cNvPr id="4" name="Segnaposto contenuto 3">
            <a:extLst>
              <a:ext uri="{FF2B5EF4-FFF2-40B4-BE49-F238E27FC236}">
                <a16:creationId xmlns:a16="http://schemas.microsoft.com/office/drawing/2014/main" id="{53A1AE51-B0FA-4EA5-9707-6375FBDB06F5}"/>
              </a:ext>
            </a:extLst>
          </p:cNvPr>
          <p:cNvGraphicFramePr>
            <a:graphicFrameLocks noGrp="1"/>
          </p:cNvGraphicFramePr>
          <p:nvPr>
            <p:ph idx="1"/>
            <p:extLst>
              <p:ext uri="{D42A27DB-BD31-4B8C-83A1-F6EECF244321}">
                <p14:modId xmlns:p14="http://schemas.microsoft.com/office/powerpoint/2010/main" val="3952497868"/>
              </p:ext>
            </p:extLst>
          </p:nvPr>
        </p:nvGraphicFramePr>
        <p:xfrm>
          <a:off x="677334" y="1930400"/>
          <a:ext cx="7983781" cy="4606459"/>
        </p:xfrm>
        <a:graphic>
          <a:graphicData uri="http://schemas.openxmlformats.org/drawingml/2006/table">
            <a:tbl>
              <a:tblPr>
                <a:tableStyleId>{5C22544A-7EE6-4342-B048-85BDC9FD1C3A}</a:tableStyleId>
              </a:tblPr>
              <a:tblGrid>
                <a:gridCol w="4525953">
                  <a:extLst>
                    <a:ext uri="{9D8B030D-6E8A-4147-A177-3AD203B41FA5}">
                      <a16:colId xmlns:a16="http://schemas.microsoft.com/office/drawing/2014/main" val="1026115142"/>
                    </a:ext>
                  </a:extLst>
                </a:gridCol>
                <a:gridCol w="3457828">
                  <a:extLst>
                    <a:ext uri="{9D8B030D-6E8A-4147-A177-3AD203B41FA5}">
                      <a16:colId xmlns:a16="http://schemas.microsoft.com/office/drawing/2014/main" val="1537580599"/>
                    </a:ext>
                  </a:extLst>
                </a:gridCol>
              </a:tblGrid>
              <a:tr h="546819">
                <a:tc gridSpan="2">
                  <a:txBody>
                    <a:bodyPr/>
                    <a:lstStyle/>
                    <a:p>
                      <a:pPr algn="l" fontAlgn="ctr"/>
                      <a:r>
                        <a:rPr lang="it-IT" sz="2000" u="none" strike="noStrike" dirty="0">
                          <a:effectLst/>
                        </a:rPr>
                        <a:t>INCREMENTI CONTRATTUALI DIRIGENTI AREA II</a:t>
                      </a:r>
                      <a:endParaRPr lang="it-IT" sz="2000" b="1" i="0" u="none" strike="noStrike" dirty="0">
                        <a:solidFill>
                          <a:srgbClr val="000000"/>
                        </a:solidFill>
                        <a:effectLst/>
                        <a:latin typeface="Calibri" panose="020F0502020204030204" pitchFamily="34" charset="0"/>
                      </a:endParaRPr>
                    </a:p>
                  </a:txBody>
                  <a:tcPr marL="6350" marR="6350" marT="6350" marB="0" anchor="ctr"/>
                </a:tc>
                <a:tc hMerge="1">
                  <a:txBody>
                    <a:bodyPr/>
                    <a:lstStyle/>
                    <a:p>
                      <a:endParaRPr lang="it-IT"/>
                    </a:p>
                  </a:txBody>
                  <a:tcPr/>
                </a:tc>
                <a:extLst>
                  <a:ext uri="{0D108BD9-81ED-4DB2-BD59-A6C34878D82A}">
                    <a16:rowId xmlns:a16="http://schemas.microsoft.com/office/drawing/2014/main" val="1490941520"/>
                  </a:ext>
                </a:extLst>
              </a:tr>
              <a:tr h="289033">
                <a:tc gridSpan="2">
                  <a:txBody>
                    <a:bodyPr/>
                    <a:lstStyle/>
                    <a:p>
                      <a:pPr algn="l" fontAlgn="ctr"/>
                      <a:r>
                        <a:rPr lang="it-IT" sz="2000" u="none" strike="noStrike">
                          <a:effectLst/>
                        </a:rPr>
                        <a:t>Incremento tabellare mensile</a:t>
                      </a:r>
                      <a:endParaRPr lang="it-IT" sz="2000" b="1"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it-IT"/>
                    </a:p>
                  </a:txBody>
                  <a:tcPr/>
                </a:tc>
                <a:extLst>
                  <a:ext uri="{0D108BD9-81ED-4DB2-BD59-A6C34878D82A}">
                    <a16:rowId xmlns:a16="http://schemas.microsoft.com/office/drawing/2014/main" val="1649395290"/>
                  </a:ext>
                </a:extLst>
              </a:tr>
              <a:tr h="214041">
                <a:tc>
                  <a:txBody>
                    <a:bodyPr/>
                    <a:lstStyle/>
                    <a:p>
                      <a:pPr algn="l" fontAlgn="ctr"/>
                      <a:endParaRPr lang="it-IT" sz="2000" b="0" i="0" u="none" strike="noStrike">
                        <a:solidFill>
                          <a:srgbClr val="000000"/>
                        </a:solidFill>
                        <a:effectLst/>
                        <a:latin typeface="Calibri" panose="020F0502020204030204" pitchFamily="34" charset="0"/>
                      </a:endParaRPr>
                    </a:p>
                  </a:txBody>
                  <a:tcPr marL="6350" marR="6350" marT="6350" marB="0" anchor="ctr"/>
                </a:tc>
                <a:tc>
                  <a:txBody>
                    <a:bodyPr/>
                    <a:lstStyle/>
                    <a:p>
                      <a:pPr algn="l" fontAlgn="ctr"/>
                      <a:endParaRPr lang="it-IT" sz="2000" b="0"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3641393996"/>
                  </a:ext>
                </a:extLst>
              </a:tr>
              <a:tr h="320280">
                <a:tc>
                  <a:txBody>
                    <a:bodyPr/>
                    <a:lstStyle/>
                    <a:p>
                      <a:pPr algn="ctr" fontAlgn="ctr"/>
                      <a:r>
                        <a:rPr lang="it-IT" sz="2000" u="none" strike="noStrike">
                          <a:effectLst/>
                        </a:rPr>
                        <a:t>1.1.2016</a:t>
                      </a:r>
                      <a:endParaRPr lang="it-IT" sz="2000" b="1" i="0" u="none" strike="noStrike">
                        <a:solidFill>
                          <a:srgbClr val="000000"/>
                        </a:solidFill>
                        <a:effectLst/>
                        <a:latin typeface="Calibri" panose="020F0502020204030204" pitchFamily="34" charset="0"/>
                      </a:endParaRPr>
                    </a:p>
                  </a:txBody>
                  <a:tcPr marL="6350" marR="6350" marT="6350" marB="0" anchor="ctr"/>
                </a:tc>
                <a:tc>
                  <a:txBody>
                    <a:bodyPr/>
                    <a:lstStyle/>
                    <a:p>
                      <a:pPr algn="ctr" fontAlgn="ctr"/>
                      <a:r>
                        <a:rPr lang="it-IT" sz="2000" u="none" strike="noStrike">
                          <a:effectLst/>
                        </a:rPr>
                        <a:t>         € 24,70</a:t>
                      </a:r>
                      <a:endParaRPr lang="it-IT" sz="2000" b="1"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668430714"/>
                  </a:ext>
                </a:extLst>
              </a:tr>
              <a:tr h="320280">
                <a:tc>
                  <a:txBody>
                    <a:bodyPr/>
                    <a:lstStyle/>
                    <a:p>
                      <a:pPr algn="ctr" fontAlgn="ctr"/>
                      <a:r>
                        <a:rPr lang="it-IT" sz="2000" u="none" strike="noStrike">
                          <a:effectLst/>
                        </a:rPr>
                        <a:t>1.1.2017</a:t>
                      </a:r>
                      <a:endParaRPr lang="it-IT" sz="2000" b="1" i="0" u="none" strike="noStrike">
                        <a:solidFill>
                          <a:srgbClr val="000000"/>
                        </a:solidFill>
                        <a:effectLst/>
                        <a:latin typeface="Calibri" panose="020F0502020204030204" pitchFamily="34" charset="0"/>
                      </a:endParaRPr>
                    </a:p>
                  </a:txBody>
                  <a:tcPr marL="6350" marR="6350" marT="6350" marB="0" anchor="ctr"/>
                </a:tc>
                <a:tc>
                  <a:txBody>
                    <a:bodyPr/>
                    <a:lstStyle/>
                    <a:p>
                      <a:pPr algn="ctr" fontAlgn="ctr"/>
                      <a:r>
                        <a:rPr lang="it-IT" sz="2000" u="none" strike="noStrike">
                          <a:effectLst/>
                        </a:rPr>
                        <a:t>rideterminato in € 74,90</a:t>
                      </a:r>
                      <a:endParaRPr lang="it-IT" sz="2000" b="1"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3688414149"/>
                  </a:ext>
                </a:extLst>
              </a:tr>
              <a:tr h="320280">
                <a:tc>
                  <a:txBody>
                    <a:bodyPr/>
                    <a:lstStyle/>
                    <a:p>
                      <a:pPr algn="ctr" fontAlgn="ctr"/>
                      <a:r>
                        <a:rPr lang="it-IT" sz="2000" u="none" strike="noStrike">
                          <a:effectLst/>
                        </a:rPr>
                        <a:t>1.1.2018</a:t>
                      </a:r>
                      <a:endParaRPr lang="it-IT" sz="2000" b="1" i="0" u="none" strike="noStrike">
                        <a:solidFill>
                          <a:srgbClr val="000000"/>
                        </a:solidFill>
                        <a:effectLst/>
                        <a:latin typeface="Calibri" panose="020F0502020204030204" pitchFamily="34" charset="0"/>
                      </a:endParaRPr>
                    </a:p>
                  </a:txBody>
                  <a:tcPr marL="6350" marR="6350" marT="6350" marB="0" anchor="ctr"/>
                </a:tc>
                <a:tc>
                  <a:txBody>
                    <a:bodyPr/>
                    <a:lstStyle/>
                    <a:p>
                      <a:pPr algn="ctr" fontAlgn="ctr"/>
                      <a:r>
                        <a:rPr lang="it-IT" sz="2000" u="none" strike="noStrike">
                          <a:effectLst/>
                        </a:rPr>
                        <a:t>rideterminato in € 125,00</a:t>
                      </a:r>
                      <a:endParaRPr lang="it-IT" sz="2000" b="1"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179646491"/>
                  </a:ext>
                </a:extLst>
              </a:tr>
              <a:tr h="226539">
                <a:tc>
                  <a:txBody>
                    <a:bodyPr/>
                    <a:lstStyle/>
                    <a:p>
                      <a:pPr algn="l" fontAlgn="ctr"/>
                      <a:endParaRPr lang="it-IT" sz="2000" b="0" i="0" u="none" strike="noStrike">
                        <a:solidFill>
                          <a:srgbClr val="000000"/>
                        </a:solidFill>
                        <a:effectLst/>
                        <a:latin typeface="Calibri" panose="020F0502020204030204" pitchFamily="34" charset="0"/>
                      </a:endParaRPr>
                    </a:p>
                  </a:txBody>
                  <a:tcPr marL="6350" marR="6350" marT="6350" marB="0" anchor="ctr"/>
                </a:tc>
                <a:tc>
                  <a:txBody>
                    <a:bodyPr/>
                    <a:lstStyle/>
                    <a:p>
                      <a:pPr algn="l" fontAlgn="ctr"/>
                      <a:endParaRPr lang="it-IT" sz="2000" b="0"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622398227"/>
                  </a:ext>
                </a:extLst>
              </a:tr>
              <a:tr h="532758">
                <a:tc gridSpan="2">
                  <a:txBody>
                    <a:bodyPr/>
                    <a:lstStyle/>
                    <a:p>
                      <a:pPr algn="l" fontAlgn="ctr"/>
                      <a:r>
                        <a:rPr lang="it-IT" sz="2000" u="none" strike="noStrike">
                          <a:effectLst/>
                        </a:rPr>
                        <a:t>Incrementi annui compreso rateo di tredicesima (se spettante) a decorrere dal 1.1.2018</a:t>
                      </a:r>
                      <a:endParaRPr lang="it-IT" sz="2000" b="1"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it-IT"/>
                    </a:p>
                  </a:txBody>
                  <a:tcPr/>
                </a:tc>
                <a:extLst>
                  <a:ext uri="{0D108BD9-81ED-4DB2-BD59-A6C34878D82A}">
                    <a16:rowId xmlns:a16="http://schemas.microsoft.com/office/drawing/2014/main" val="4150491881"/>
                  </a:ext>
                </a:extLst>
              </a:tr>
              <a:tr h="226539">
                <a:tc>
                  <a:txBody>
                    <a:bodyPr/>
                    <a:lstStyle/>
                    <a:p>
                      <a:pPr algn="l" fontAlgn="ctr"/>
                      <a:endParaRPr lang="it-IT" sz="2000" b="0" i="0" u="none" strike="noStrike">
                        <a:solidFill>
                          <a:srgbClr val="000000"/>
                        </a:solidFill>
                        <a:effectLst/>
                        <a:latin typeface="Calibri" panose="020F0502020204030204" pitchFamily="34" charset="0"/>
                      </a:endParaRPr>
                    </a:p>
                  </a:txBody>
                  <a:tcPr marL="6350" marR="6350" marT="6350" marB="0" anchor="ctr"/>
                </a:tc>
                <a:tc>
                  <a:txBody>
                    <a:bodyPr/>
                    <a:lstStyle/>
                    <a:p>
                      <a:pPr algn="l" fontAlgn="ctr"/>
                      <a:endParaRPr lang="it-IT" sz="2000" b="0"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598242471"/>
                  </a:ext>
                </a:extLst>
              </a:tr>
              <a:tr h="289033">
                <a:tc>
                  <a:txBody>
                    <a:bodyPr/>
                    <a:lstStyle/>
                    <a:p>
                      <a:pPr algn="ctr" fontAlgn="ctr"/>
                      <a:r>
                        <a:rPr lang="it-IT" sz="2000" u="none" strike="noStrike">
                          <a:effectLst/>
                        </a:rPr>
                        <a:t>TABELLARE</a:t>
                      </a:r>
                      <a:endParaRPr lang="it-IT" sz="2000" b="1" i="0" u="none" strike="noStrike">
                        <a:solidFill>
                          <a:srgbClr val="000000"/>
                        </a:solidFill>
                        <a:effectLst/>
                        <a:latin typeface="Calibri" panose="020F0502020204030204" pitchFamily="34" charset="0"/>
                      </a:endParaRPr>
                    </a:p>
                  </a:txBody>
                  <a:tcPr marL="6350" marR="6350" marT="6350" marB="0" anchor="ctr"/>
                </a:tc>
                <a:tc>
                  <a:txBody>
                    <a:bodyPr/>
                    <a:lstStyle/>
                    <a:p>
                      <a:pPr algn="ctr" fontAlgn="ctr"/>
                      <a:r>
                        <a:rPr lang="it-IT" sz="2000" u="none" strike="noStrike">
                          <a:effectLst/>
                        </a:rPr>
                        <a:t>€ 1.625</a:t>
                      </a:r>
                      <a:endParaRPr lang="it-IT" sz="2000" b="1"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292289914"/>
                  </a:ext>
                </a:extLst>
              </a:tr>
              <a:tr h="289033">
                <a:tc>
                  <a:txBody>
                    <a:bodyPr/>
                    <a:lstStyle/>
                    <a:p>
                      <a:pPr algn="ctr" fontAlgn="ctr"/>
                      <a:r>
                        <a:rPr lang="it-IT" sz="2000" u="none" strike="noStrike">
                          <a:effectLst/>
                        </a:rPr>
                        <a:t>POSIZIONE</a:t>
                      </a:r>
                      <a:endParaRPr lang="it-IT" sz="2000" b="1" i="0" u="none" strike="noStrike">
                        <a:solidFill>
                          <a:srgbClr val="000000"/>
                        </a:solidFill>
                        <a:effectLst/>
                        <a:latin typeface="Calibri" panose="020F0502020204030204" pitchFamily="34" charset="0"/>
                      </a:endParaRPr>
                    </a:p>
                  </a:txBody>
                  <a:tcPr marL="6350" marR="6350" marT="6350" marB="0" anchor="ctr"/>
                </a:tc>
                <a:tc>
                  <a:txBody>
                    <a:bodyPr/>
                    <a:lstStyle/>
                    <a:p>
                      <a:pPr algn="ctr" fontAlgn="ctr"/>
                      <a:r>
                        <a:rPr lang="it-IT" sz="2000" u="none" strike="noStrike">
                          <a:effectLst/>
                        </a:rPr>
                        <a:t>€ 409,50</a:t>
                      </a:r>
                      <a:endParaRPr lang="it-IT" sz="2000" b="1" i="0" u="none" strike="noStrike">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3393657870"/>
                  </a:ext>
                </a:extLst>
              </a:tr>
              <a:tr h="453079">
                <a:tc>
                  <a:txBody>
                    <a:bodyPr/>
                    <a:lstStyle/>
                    <a:p>
                      <a:pPr algn="ctr" fontAlgn="ctr"/>
                      <a:r>
                        <a:rPr lang="it-IT" sz="2000" u="none" strike="noStrike">
                          <a:effectLst/>
                        </a:rPr>
                        <a:t>RISULTATO (media pro-capite a livello nazionale)</a:t>
                      </a:r>
                      <a:endParaRPr lang="it-IT" sz="2000" b="1" i="0" u="none" strike="noStrike">
                        <a:solidFill>
                          <a:srgbClr val="000000"/>
                        </a:solidFill>
                        <a:effectLst/>
                        <a:latin typeface="Calibri" panose="020F0502020204030204" pitchFamily="34" charset="0"/>
                      </a:endParaRPr>
                    </a:p>
                  </a:txBody>
                  <a:tcPr marL="6350" marR="6350" marT="6350" marB="0" anchor="ctr"/>
                </a:tc>
                <a:tc>
                  <a:txBody>
                    <a:bodyPr/>
                    <a:lstStyle/>
                    <a:p>
                      <a:pPr algn="ctr" fontAlgn="ctr"/>
                      <a:r>
                        <a:rPr lang="it-IT" sz="2000" u="none" strike="noStrike" dirty="0">
                          <a:effectLst/>
                        </a:rPr>
                        <a:t>€ 957,40</a:t>
                      </a:r>
                      <a:endParaRPr lang="it-IT" sz="2000" b="1"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2619984499"/>
                  </a:ext>
                </a:extLst>
              </a:tr>
            </a:tbl>
          </a:graphicData>
        </a:graphic>
      </p:graphicFrame>
    </p:spTree>
    <p:extLst>
      <p:ext uri="{BB962C8B-B14F-4D97-AF65-F5344CB8AC3E}">
        <p14:creationId xmlns:p14="http://schemas.microsoft.com/office/powerpoint/2010/main" val="3046784320"/>
      </p:ext>
    </p:extLst>
  </p:cSld>
  <p:clrMapOvr>
    <a:masterClrMapping/>
  </p:clrMapOvr>
</p:sld>
</file>

<file path=ppt/theme/theme1.xml><?xml version="1.0" encoding="utf-8"?>
<a:theme xmlns:a="http://schemas.openxmlformats.org/drawingml/2006/main" name="Sfaccettatura">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32</TotalTime>
  <Words>518</Words>
  <Application>Microsoft Office PowerPoint</Application>
  <PresentationFormat>Widescreen</PresentationFormat>
  <Paragraphs>43</Paragraphs>
  <Slides>7</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7</vt:i4>
      </vt:variant>
    </vt:vector>
  </HeadingPairs>
  <TitlesOfParts>
    <vt:vector size="13" baseType="lpstr">
      <vt:lpstr>Arial</vt:lpstr>
      <vt:lpstr>Calibri</vt:lpstr>
      <vt:lpstr>Trebuchet MS</vt:lpstr>
      <vt:lpstr>Wingdings</vt:lpstr>
      <vt:lpstr>Wingdings 3</vt:lpstr>
      <vt:lpstr>Sfaccettatura</vt:lpstr>
      <vt:lpstr>CCNL Dirigenza Funzioni Locali</vt:lpstr>
      <vt:lpstr>CCNL Dirigenza Funzioni Locali  2016-2018</vt:lpstr>
      <vt:lpstr>CCNL Dirigenza Funzioni Locali  2016-2018</vt:lpstr>
      <vt:lpstr>CCNL Dirigenza Funzioni Locali  2016-2018</vt:lpstr>
      <vt:lpstr>CCNL Dirigenza Funzioni Locali  2016-2018</vt:lpstr>
      <vt:lpstr>CCNL Dirigenza Funzioni Locali  2016-2018</vt:lpstr>
      <vt:lpstr>CCNL Dirigenza Funzioni Locali  2016-2018</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CCNL Dirigenza Funzioni Locali</dc:title>
  <dc:creator>Antonio Gioiosa</dc:creator>
  <cp:lastModifiedBy>ANTONIO GIOIOSA</cp:lastModifiedBy>
  <cp:revision>9</cp:revision>
  <dcterms:created xsi:type="dcterms:W3CDTF">2020-07-16T12:07:10Z</dcterms:created>
  <dcterms:modified xsi:type="dcterms:W3CDTF">2020-07-16T16:07:47Z</dcterms:modified>
</cp:coreProperties>
</file>