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pptx" ContentType="application/vnd.openxmlformats-officedocument.presentationml.presentation"/>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56" r:id="rId3"/>
    <p:sldId id="270" r:id="rId4"/>
    <p:sldId id="271" r:id="rId5"/>
    <p:sldId id="279" r:id="rId6"/>
    <p:sldId id="277" r:id="rId7"/>
    <p:sldId id="276" r:id="rId8"/>
    <p:sldId id="261" r:id="rId9"/>
    <p:sldId id="262" r:id="rId10"/>
    <p:sldId id="263" r:id="rId11"/>
    <p:sldId id="264" r:id="rId12"/>
    <p:sldId id="278" r:id="rId13"/>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80" autoAdjust="0"/>
    <p:restoredTop sz="94660"/>
  </p:normalViewPr>
  <p:slideViewPr>
    <p:cSldViewPr snapToGrid="0">
      <p:cViewPr varScale="1">
        <p:scale>
          <a:sx n="108" d="100"/>
          <a:sy n="108" d="100"/>
        </p:scale>
        <p:origin x="402" y="1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7.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a:t>
            </a:r>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p:cNvSpPr>
            <a:spLocks noGrp="1"/>
          </p:cNvSpPr>
          <p:nvPr>
            <p:ph type="dt" sz="half" idx="10"/>
          </p:nvPr>
        </p:nvSpPr>
        <p:spPr/>
        <p:txBody>
          <a:bodyPr/>
          <a:lstStyle/>
          <a:p>
            <a:fld id="{BDA1D51B-A2D6-4972-82B2-2A6E36DA2978}" type="datetimeFigureOut">
              <a:rPr lang="it-IT" smtClean="0"/>
              <a:t>22/07/2025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2230660-46B2-4760-BAF9-8A04925D693A}" type="slidenum">
              <a:rPr lang="it-IT" smtClean="0"/>
              <a:t>‹N›</a:t>
            </a:fld>
            <a:endParaRPr lang="it-IT"/>
          </a:p>
        </p:txBody>
      </p:sp>
    </p:spTree>
    <p:extLst>
      <p:ext uri="{BB962C8B-B14F-4D97-AF65-F5344CB8AC3E}">
        <p14:creationId xmlns:p14="http://schemas.microsoft.com/office/powerpoint/2010/main" val="31086943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BDA1D51B-A2D6-4972-82B2-2A6E36DA2978}" type="datetimeFigureOut">
              <a:rPr lang="it-IT" smtClean="0"/>
              <a:t>22/07/2025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2230660-46B2-4760-BAF9-8A04925D693A}" type="slidenum">
              <a:rPr lang="it-IT" smtClean="0"/>
              <a:t>‹N›</a:t>
            </a:fld>
            <a:endParaRPr lang="it-IT"/>
          </a:p>
        </p:txBody>
      </p:sp>
    </p:spTree>
    <p:extLst>
      <p:ext uri="{BB962C8B-B14F-4D97-AF65-F5344CB8AC3E}">
        <p14:creationId xmlns:p14="http://schemas.microsoft.com/office/powerpoint/2010/main" val="15085946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a:t>
            </a:r>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Fare clic per modificare stili del testo dello schema</a:t>
            </a:r>
          </a:p>
        </p:txBody>
      </p:sp>
      <p:sp>
        <p:nvSpPr>
          <p:cNvPr id="4" name="Segnaposto data 3"/>
          <p:cNvSpPr>
            <a:spLocks noGrp="1"/>
          </p:cNvSpPr>
          <p:nvPr>
            <p:ph type="dt" sz="half" idx="10"/>
          </p:nvPr>
        </p:nvSpPr>
        <p:spPr/>
        <p:txBody>
          <a:bodyPr/>
          <a:lstStyle/>
          <a:p>
            <a:fld id="{BDA1D51B-A2D6-4972-82B2-2A6E36DA2978}" type="datetimeFigureOut">
              <a:rPr lang="it-IT" smtClean="0"/>
              <a:t>22/07/2025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2230660-46B2-4760-BAF9-8A04925D693A}" type="slidenum">
              <a:rPr lang="it-IT" smtClean="0"/>
              <a:t>‹N›</a:t>
            </a:fld>
            <a:endParaRPr lang="it-IT"/>
          </a:p>
        </p:txBody>
      </p:sp>
    </p:spTree>
    <p:extLst>
      <p:ext uri="{BB962C8B-B14F-4D97-AF65-F5344CB8AC3E}">
        <p14:creationId xmlns:p14="http://schemas.microsoft.com/office/powerpoint/2010/main" val="32407051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sz="half" idx="1"/>
          </p:nvPr>
        </p:nvSpPr>
        <p:spPr>
          <a:xfrm>
            <a:off x="838200" y="1825625"/>
            <a:ext cx="5181600" cy="435133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6172200" y="1825625"/>
            <a:ext cx="5181600" cy="435133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p:txBody>
          <a:bodyPr/>
          <a:lstStyle/>
          <a:p>
            <a:fld id="{BDA1D51B-A2D6-4972-82B2-2A6E36DA2978}" type="datetimeFigureOut">
              <a:rPr lang="it-IT" smtClean="0"/>
              <a:t>22/07/2025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72230660-46B2-4760-BAF9-8A04925D693A}" type="slidenum">
              <a:rPr lang="it-IT" smtClean="0"/>
              <a:t>‹N›</a:t>
            </a:fld>
            <a:endParaRPr lang="it-IT"/>
          </a:p>
        </p:txBody>
      </p:sp>
    </p:spTree>
    <p:extLst>
      <p:ext uri="{BB962C8B-B14F-4D97-AF65-F5344CB8AC3E}">
        <p14:creationId xmlns:p14="http://schemas.microsoft.com/office/powerpoint/2010/main" val="34337105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a:t>Fare clic per modificare lo stile del titolo</a:t>
            </a:r>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p:cNvSpPr>
            <a:spLocks noGrp="1"/>
          </p:cNvSpPr>
          <p:nvPr>
            <p:ph type="dt" sz="half" idx="10"/>
          </p:nvPr>
        </p:nvSpPr>
        <p:spPr/>
        <p:txBody>
          <a:bodyPr/>
          <a:lstStyle/>
          <a:p>
            <a:fld id="{BDA1D51B-A2D6-4972-82B2-2A6E36DA2978}" type="datetimeFigureOut">
              <a:rPr lang="it-IT" smtClean="0"/>
              <a:t>22/07/2025</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72230660-46B2-4760-BAF9-8A04925D693A}" type="slidenum">
              <a:rPr lang="it-IT" smtClean="0"/>
              <a:t>‹N›</a:t>
            </a:fld>
            <a:endParaRPr lang="it-IT"/>
          </a:p>
        </p:txBody>
      </p:sp>
    </p:spTree>
    <p:extLst>
      <p:ext uri="{BB962C8B-B14F-4D97-AF65-F5344CB8AC3E}">
        <p14:creationId xmlns:p14="http://schemas.microsoft.com/office/powerpoint/2010/main" val="34204877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data 2"/>
          <p:cNvSpPr>
            <a:spLocks noGrp="1"/>
          </p:cNvSpPr>
          <p:nvPr>
            <p:ph type="dt" sz="half" idx="10"/>
          </p:nvPr>
        </p:nvSpPr>
        <p:spPr/>
        <p:txBody>
          <a:bodyPr/>
          <a:lstStyle/>
          <a:p>
            <a:fld id="{BDA1D51B-A2D6-4972-82B2-2A6E36DA2978}" type="datetimeFigureOut">
              <a:rPr lang="it-IT" smtClean="0"/>
              <a:t>22/07/2025</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72230660-46B2-4760-BAF9-8A04925D693A}" type="slidenum">
              <a:rPr lang="it-IT" smtClean="0"/>
              <a:t>‹N›</a:t>
            </a:fld>
            <a:endParaRPr lang="it-IT"/>
          </a:p>
        </p:txBody>
      </p:sp>
    </p:spTree>
    <p:extLst>
      <p:ext uri="{BB962C8B-B14F-4D97-AF65-F5344CB8AC3E}">
        <p14:creationId xmlns:p14="http://schemas.microsoft.com/office/powerpoint/2010/main" val="7227744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BDA1D51B-A2D6-4972-82B2-2A6E36DA2978}" type="datetimeFigureOut">
              <a:rPr lang="it-IT" smtClean="0"/>
              <a:t>22/07/2025</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72230660-46B2-4760-BAF9-8A04925D693A}" type="slidenum">
              <a:rPr lang="it-IT" smtClean="0"/>
              <a:t>‹N›</a:t>
            </a:fld>
            <a:endParaRPr lang="it-IT"/>
          </a:p>
        </p:txBody>
      </p:sp>
    </p:spTree>
    <p:extLst>
      <p:ext uri="{BB962C8B-B14F-4D97-AF65-F5344CB8AC3E}">
        <p14:creationId xmlns:p14="http://schemas.microsoft.com/office/powerpoint/2010/main" val="32144416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a:t>
            </a:r>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BDA1D51B-A2D6-4972-82B2-2A6E36DA2978}" type="datetimeFigureOut">
              <a:rPr lang="it-IT" smtClean="0"/>
              <a:t>22/07/2025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72230660-46B2-4760-BAF9-8A04925D693A}" type="slidenum">
              <a:rPr lang="it-IT" smtClean="0"/>
              <a:t>‹N›</a:t>
            </a:fld>
            <a:endParaRPr lang="it-IT"/>
          </a:p>
        </p:txBody>
      </p:sp>
    </p:spTree>
    <p:extLst>
      <p:ext uri="{BB962C8B-B14F-4D97-AF65-F5344CB8AC3E}">
        <p14:creationId xmlns:p14="http://schemas.microsoft.com/office/powerpoint/2010/main" val="4624483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a:t>
            </a:r>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BDA1D51B-A2D6-4972-82B2-2A6E36DA2978}" type="datetimeFigureOut">
              <a:rPr lang="it-IT" smtClean="0"/>
              <a:t>22/07/2025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72230660-46B2-4760-BAF9-8A04925D693A}" type="slidenum">
              <a:rPr lang="it-IT" smtClean="0"/>
              <a:t>‹N›</a:t>
            </a:fld>
            <a:endParaRPr lang="it-IT"/>
          </a:p>
        </p:txBody>
      </p:sp>
    </p:spTree>
    <p:extLst>
      <p:ext uri="{BB962C8B-B14F-4D97-AF65-F5344CB8AC3E}">
        <p14:creationId xmlns:p14="http://schemas.microsoft.com/office/powerpoint/2010/main" val="17506297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testo verticale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BDA1D51B-A2D6-4972-82B2-2A6E36DA2978}" type="datetimeFigureOut">
              <a:rPr lang="it-IT" smtClean="0"/>
              <a:t>22/07/2025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2230660-46B2-4760-BAF9-8A04925D693A}" type="slidenum">
              <a:rPr lang="it-IT" smtClean="0"/>
              <a:t>‹N›</a:t>
            </a:fld>
            <a:endParaRPr lang="it-IT"/>
          </a:p>
        </p:txBody>
      </p:sp>
    </p:spTree>
    <p:extLst>
      <p:ext uri="{BB962C8B-B14F-4D97-AF65-F5344CB8AC3E}">
        <p14:creationId xmlns:p14="http://schemas.microsoft.com/office/powerpoint/2010/main" val="9461366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a:t>Fare clic per modificare lo stile del titolo</a:t>
            </a:r>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BDA1D51B-A2D6-4972-82B2-2A6E36DA2978}" type="datetimeFigureOut">
              <a:rPr lang="it-IT" smtClean="0"/>
              <a:t>22/07/2025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2230660-46B2-4760-BAF9-8A04925D693A}" type="slidenum">
              <a:rPr lang="it-IT" smtClean="0"/>
              <a:t>‹N›</a:t>
            </a:fld>
            <a:endParaRPr lang="it-IT"/>
          </a:p>
        </p:txBody>
      </p:sp>
    </p:spTree>
    <p:extLst>
      <p:ext uri="{BB962C8B-B14F-4D97-AF65-F5344CB8AC3E}">
        <p14:creationId xmlns:p14="http://schemas.microsoft.com/office/powerpoint/2010/main" val="12376406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tileRect/>
        </a:gradFill>
        <a:effectLst/>
      </p:bgPr>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a:t>
            </a:r>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A1D51B-A2D6-4972-82B2-2A6E36DA2978}" type="datetimeFigureOut">
              <a:rPr lang="it-IT" smtClean="0"/>
              <a:t>22/07/2025</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230660-46B2-4760-BAF9-8A04925D693A}" type="slidenum">
              <a:rPr lang="it-IT" smtClean="0"/>
              <a:t>‹N›</a:t>
            </a:fld>
            <a:endParaRPr lang="it-IT"/>
          </a:p>
        </p:txBody>
      </p:sp>
    </p:spTree>
    <p:extLst>
      <p:ext uri="{BB962C8B-B14F-4D97-AF65-F5344CB8AC3E}">
        <p14:creationId xmlns:p14="http://schemas.microsoft.com/office/powerpoint/2010/main" val="24314016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5.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package" Target="../embeddings/Microsoft_PowerPoint_Presentation.pptx"/><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4.emf"/></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eg"/><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emf"/><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4.emf"/><Relationship Id="rId5" Type="http://schemas.openxmlformats.org/officeDocument/2006/relationships/image" Target="../media/image3.emf"/><Relationship Id="rId4" Type="http://schemas.openxmlformats.org/officeDocument/2006/relationships/image" Target="../media/image10.jpg"/></Relationships>
</file>

<file path=ppt/slides/_rels/slide1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Immagine 17" descr="mani-aiuto-welfre-1000x500.psd"/>
          <p:cNvPicPr>
            <a:picLocks noChangeAspect="1"/>
          </p:cNvPicPr>
          <p:nvPr/>
        </p:nvPicPr>
        <p:blipFill>
          <a:blip r:embed="rId2">
            <a:alphaModFix amt="40000"/>
            <a:extLst>
              <a:ext uri="{28A0092B-C50C-407E-A947-70E740481C1C}">
                <a14:useLocalDpi xmlns:a14="http://schemas.microsoft.com/office/drawing/2010/main" val="0"/>
              </a:ext>
            </a:extLst>
          </a:blip>
          <a:stretch>
            <a:fillRect/>
          </a:stretch>
        </p:blipFill>
        <p:spPr>
          <a:xfrm>
            <a:off x="28075" y="-32391"/>
            <a:ext cx="12302515" cy="6151259"/>
          </a:xfrm>
          <a:prstGeom prst="rect">
            <a:avLst/>
          </a:prstGeom>
          <a:solidFill>
            <a:schemeClr val="bg1"/>
          </a:solidFill>
        </p:spPr>
      </p:pic>
      <p:sp>
        <p:nvSpPr>
          <p:cNvPr id="11" name="CasellaDiTesto 10"/>
          <p:cNvSpPr txBox="1"/>
          <p:nvPr/>
        </p:nvSpPr>
        <p:spPr>
          <a:xfrm>
            <a:off x="1009579" y="2497853"/>
            <a:ext cx="10339505" cy="779755"/>
          </a:xfrm>
          <a:prstGeom prst="rect">
            <a:avLst/>
          </a:prstGeom>
          <a:noFill/>
        </p:spPr>
        <p:txBody>
          <a:bodyPr wrap="square" lIns="121909" tIns="60955" rIns="121909" bIns="60955" rtlCol="0">
            <a:spAutoFit/>
          </a:bodyPr>
          <a:lstStyle/>
          <a:p>
            <a:pPr algn="ctr"/>
            <a:r>
              <a:rPr lang="it-IT" sz="4267" b="1" dirty="0">
                <a:solidFill>
                  <a:srgbClr val="FF0000"/>
                </a:solidFill>
                <a:latin typeface="SFNS Display"/>
                <a:cs typeface="SFNS Display"/>
              </a:rPr>
              <a:t>RETE ODONTOIATRICA REGIONALE</a:t>
            </a:r>
          </a:p>
        </p:txBody>
      </p:sp>
      <p:sp>
        <p:nvSpPr>
          <p:cNvPr id="12" name="CasellaDiTesto 11"/>
          <p:cNvSpPr txBox="1"/>
          <p:nvPr/>
        </p:nvSpPr>
        <p:spPr>
          <a:xfrm>
            <a:off x="115614" y="4963080"/>
            <a:ext cx="11719033" cy="1384793"/>
          </a:xfrm>
          <a:prstGeom prst="rect">
            <a:avLst/>
          </a:prstGeom>
          <a:noFill/>
        </p:spPr>
        <p:txBody>
          <a:bodyPr wrap="square" lIns="121909" tIns="60955" rIns="121909" bIns="60955" rtlCol="0">
            <a:spAutoFit/>
          </a:bodyPr>
          <a:lstStyle/>
          <a:p>
            <a:pPr algn="ctr"/>
            <a:r>
              <a:rPr lang="it-IT" sz="2133" dirty="0">
                <a:latin typeface="Times New Roman"/>
                <a:cs typeface="Times New Roman"/>
              </a:rPr>
              <a:t> Dr Marco Messi</a:t>
            </a:r>
          </a:p>
          <a:p>
            <a:pPr algn="ctr"/>
            <a:r>
              <a:rPr lang="it-IT" sz="2133" dirty="0">
                <a:latin typeface="Times New Roman"/>
                <a:cs typeface="Times New Roman"/>
              </a:rPr>
              <a:t>Direttore UOC Chirurgia Orale e Odontostomatologia AST  - Ancona </a:t>
            </a:r>
          </a:p>
          <a:p>
            <a:pPr algn="ctr"/>
            <a:r>
              <a:rPr lang="it-IT" sz="1800" b="1" dirty="0">
                <a:solidFill>
                  <a:srgbClr val="000000"/>
                </a:solidFill>
                <a:effectLst/>
                <a:latin typeface="Times New Roman" panose="02020603050405020304" pitchFamily="18" charset="0"/>
                <a:ea typeface="Calibri" panose="020F0502020204030204" pitchFamily="34" charset="0"/>
              </a:rPr>
              <a:t>Responsabile Operativo della Rete Odontostomatologica Regionale</a:t>
            </a:r>
            <a:endParaRPr lang="it-IT" sz="1800" dirty="0">
              <a:solidFill>
                <a:srgbClr val="000000"/>
              </a:solidFill>
              <a:effectLst/>
              <a:latin typeface="Times New Roman" panose="02020603050405020304" pitchFamily="18" charset="0"/>
              <a:ea typeface="Calibri" panose="020F0502020204030204" pitchFamily="34" charset="0"/>
            </a:endParaRPr>
          </a:p>
          <a:p>
            <a:pPr algn="ctr"/>
            <a:r>
              <a:rPr lang="it-IT" sz="2133" dirty="0">
                <a:latin typeface="Times New Roman"/>
                <a:cs typeface="Times New Roman"/>
              </a:rPr>
              <a:t> </a:t>
            </a:r>
          </a:p>
        </p:txBody>
      </p:sp>
      <p:pic>
        <p:nvPicPr>
          <p:cNvPr id="22" name="Immagine 21"/>
          <p:cNvPicPr>
            <a:picLocks noChangeAspect="1"/>
          </p:cNvPicPr>
          <p:nvPr/>
        </p:nvPicPr>
        <p:blipFill>
          <a:blip r:embed="rId3"/>
          <a:stretch>
            <a:fillRect/>
          </a:stretch>
        </p:blipFill>
        <p:spPr>
          <a:xfrm>
            <a:off x="-211951" y="1708306"/>
            <a:ext cx="12960605" cy="2880320"/>
          </a:xfrm>
          <a:prstGeom prst="rect">
            <a:avLst/>
          </a:prstGeom>
        </p:spPr>
      </p:pic>
      <p:pic>
        <p:nvPicPr>
          <p:cNvPr id="9" name="Picture 4" descr="logo_regione_marche (1).pdf"/>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477003" y="166695"/>
            <a:ext cx="2839808" cy="1146716"/>
          </a:xfrm>
          <a:prstGeom prst="rect">
            <a:avLst/>
          </a:prstGeom>
        </p:spPr>
      </p:pic>
      <p:pic>
        <p:nvPicPr>
          <p:cNvPr id="10" name="Picture 5" descr="logoVETTORIALEARS.pdf"/>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63536" y="-125894"/>
            <a:ext cx="1886989" cy="1731894"/>
          </a:xfrm>
          <a:prstGeom prst="rect">
            <a:avLst/>
          </a:prstGeom>
        </p:spPr>
      </p:pic>
    </p:spTree>
    <p:extLst>
      <p:ext uri="{BB962C8B-B14F-4D97-AF65-F5344CB8AC3E}">
        <p14:creationId xmlns:p14="http://schemas.microsoft.com/office/powerpoint/2010/main" val="23029479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magin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48766" y="116785"/>
            <a:ext cx="6671583" cy="6604868"/>
          </a:xfrm>
          <a:prstGeom prst="rect">
            <a:avLst/>
          </a:prstGeom>
        </p:spPr>
      </p:pic>
      <p:sp>
        <p:nvSpPr>
          <p:cNvPr id="10" name="CasellaDiTesto 9"/>
          <p:cNvSpPr txBox="1"/>
          <p:nvPr/>
        </p:nvSpPr>
        <p:spPr>
          <a:xfrm>
            <a:off x="8644703" y="5777029"/>
            <a:ext cx="1562100" cy="276999"/>
          </a:xfrm>
          <a:prstGeom prst="rect">
            <a:avLst/>
          </a:prstGeom>
          <a:noFill/>
        </p:spPr>
        <p:txBody>
          <a:bodyPr wrap="square" rtlCol="0">
            <a:spAutoFit/>
          </a:bodyPr>
          <a:lstStyle/>
          <a:p>
            <a:r>
              <a:rPr lang="it-IT" sz="1200" dirty="0">
                <a:solidFill>
                  <a:srgbClr val="FF0000"/>
                </a:solidFill>
              </a:rPr>
              <a:t>* Ascoli Piceno</a:t>
            </a:r>
          </a:p>
        </p:txBody>
      </p:sp>
      <p:sp>
        <p:nvSpPr>
          <p:cNvPr id="12" name="CasellaDiTesto 11"/>
          <p:cNvSpPr txBox="1"/>
          <p:nvPr/>
        </p:nvSpPr>
        <p:spPr>
          <a:xfrm>
            <a:off x="9344654" y="5302104"/>
            <a:ext cx="1562100" cy="276999"/>
          </a:xfrm>
          <a:prstGeom prst="rect">
            <a:avLst/>
          </a:prstGeom>
          <a:noFill/>
        </p:spPr>
        <p:txBody>
          <a:bodyPr wrap="square" rtlCol="0">
            <a:spAutoFit/>
          </a:bodyPr>
          <a:lstStyle/>
          <a:p>
            <a:r>
              <a:rPr lang="it-IT" sz="1200" dirty="0">
                <a:solidFill>
                  <a:srgbClr val="FF0000"/>
                </a:solidFill>
              </a:rPr>
              <a:t>* Offida</a:t>
            </a:r>
          </a:p>
        </p:txBody>
      </p:sp>
      <p:sp>
        <p:nvSpPr>
          <p:cNvPr id="13" name="CasellaDiTesto 12"/>
          <p:cNvSpPr txBox="1"/>
          <p:nvPr/>
        </p:nvSpPr>
        <p:spPr>
          <a:xfrm>
            <a:off x="10146660" y="5209772"/>
            <a:ext cx="1562100" cy="461665"/>
          </a:xfrm>
          <a:prstGeom prst="rect">
            <a:avLst/>
          </a:prstGeom>
          <a:noFill/>
        </p:spPr>
        <p:txBody>
          <a:bodyPr wrap="square" rtlCol="0">
            <a:spAutoFit/>
          </a:bodyPr>
          <a:lstStyle/>
          <a:p>
            <a:r>
              <a:rPr lang="it-IT" sz="1200" dirty="0">
                <a:solidFill>
                  <a:srgbClr val="FF0000"/>
                </a:solidFill>
              </a:rPr>
              <a:t>* San benedetto del</a:t>
            </a:r>
          </a:p>
          <a:p>
            <a:r>
              <a:rPr lang="it-IT" sz="1200" dirty="0">
                <a:solidFill>
                  <a:srgbClr val="FF0000"/>
                </a:solidFill>
              </a:rPr>
              <a:t>Tronto</a:t>
            </a:r>
          </a:p>
        </p:txBody>
      </p:sp>
      <p:sp>
        <p:nvSpPr>
          <p:cNvPr id="14" name="CasellaDiTesto 13"/>
          <p:cNvSpPr txBox="1"/>
          <p:nvPr/>
        </p:nvSpPr>
        <p:spPr>
          <a:xfrm>
            <a:off x="7981899" y="5008009"/>
            <a:ext cx="1562100" cy="276999"/>
          </a:xfrm>
          <a:prstGeom prst="rect">
            <a:avLst/>
          </a:prstGeom>
          <a:noFill/>
        </p:spPr>
        <p:txBody>
          <a:bodyPr wrap="square" rtlCol="0">
            <a:spAutoFit/>
          </a:bodyPr>
          <a:lstStyle/>
          <a:p>
            <a:r>
              <a:rPr lang="it-IT" sz="1200" dirty="0">
                <a:solidFill>
                  <a:srgbClr val="FF0000"/>
                </a:solidFill>
              </a:rPr>
              <a:t>* Amandola</a:t>
            </a:r>
          </a:p>
        </p:txBody>
      </p:sp>
      <p:sp>
        <p:nvSpPr>
          <p:cNvPr id="15" name="CasellaDiTesto 14"/>
          <p:cNvSpPr txBox="1"/>
          <p:nvPr/>
        </p:nvSpPr>
        <p:spPr>
          <a:xfrm>
            <a:off x="5613780" y="2063847"/>
            <a:ext cx="1562100" cy="276999"/>
          </a:xfrm>
          <a:prstGeom prst="rect">
            <a:avLst/>
          </a:prstGeom>
          <a:noFill/>
        </p:spPr>
        <p:txBody>
          <a:bodyPr wrap="square" rtlCol="0">
            <a:spAutoFit/>
          </a:bodyPr>
          <a:lstStyle/>
          <a:p>
            <a:r>
              <a:rPr lang="it-IT" sz="1200" dirty="0">
                <a:solidFill>
                  <a:srgbClr val="FF0000"/>
                </a:solidFill>
              </a:rPr>
              <a:t>* Cagli</a:t>
            </a:r>
          </a:p>
        </p:txBody>
      </p:sp>
      <p:sp>
        <p:nvSpPr>
          <p:cNvPr id="16" name="CasellaDiTesto 15"/>
          <p:cNvSpPr txBox="1"/>
          <p:nvPr/>
        </p:nvSpPr>
        <p:spPr>
          <a:xfrm>
            <a:off x="6994564" y="861662"/>
            <a:ext cx="1562100" cy="276999"/>
          </a:xfrm>
          <a:prstGeom prst="rect">
            <a:avLst/>
          </a:prstGeom>
          <a:noFill/>
        </p:spPr>
        <p:txBody>
          <a:bodyPr wrap="square" rtlCol="0">
            <a:spAutoFit/>
          </a:bodyPr>
          <a:lstStyle/>
          <a:p>
            <a:r>
              <a:rPr lang="it-IT" sz="1200" dirty="0">
                <a:solidFill>
                  <a:srgbClr val="FF0000"/>
                </a:solidFill>
              </a:rPr>
              <a:t>* Fano</a:t>
            </a:r>
          </a:p>
        </p:txBody>
      </p:sp>
      <p:sp>
        <p:nvSpPr>
          <p:cNvPr id="17" name="CasellaDiTesto 16"/>
          <p:cNvSpPr txBox="1"/>
          <p:nvPr/>
        </p:nvSpPr>
        <p:spPr>
          <a:xfrm>
            <a:off x="4677812" y="1166542"/>
            <a:ext cx="1562100" cy="276999"/>
          </a:xfrm>
          <a:prstGeom prst="rect">
            <a:avLst/>
          </a:prstGeom>
          <a:noFill/>
        </p:spPr>
        <p:txBody>
          <a:bodyPr wrap="square" rtlCol="0">
            <a:spAutoFit/>
          </a:bodyPr>
          <a:lstStyle/>
          <a:p>
            <a:r>
              <a:rPr lang="it-IT" sz="1200" dirty="0">
                <a:solidFill>
                  <a:srgbClr val="FF0000"/>
                </a:solidFill>
              </a:rPr>
              <a:t>* Macerata Feltria</a:t>
            </a:r>
          </a:p>
        </p:txBody>
      </p:sp>
      <p:sp>
        <p:nvSpPr>
          <p:cNvPr id="18" name="CasellaDiTesto 17"/>
          <p:cNvSpPr txBox="1"/>
          <p:nvPr/>
        </p:nvSpPr>
        <p:spPr>
          <a:xfrm>
            <a:off x="5942120" y="1029883"/>
            <a:ext cx="1562100" cy="276999"/>
          </a:xfrm>
          <a:prstGeom prst="rect">
            <a:avLst/>
          </a:prstGeom>
          <a:noFill/>
        </p:spPr>
        <p:txBody>
          <a:bodyPr wrap="square" rtlCol="0">
            <a:spAutoFit/>
          </a:bodyPr>
          <a:lstStyle/>
          <a:p>
            <a:r>
              <a:rPr lang="it-IT" sz="1200" dirty="0">
                <a:solidFill>
                  <a:srgbClr val="FF0000"/>
                </a:solidFill>
              </a:rPr>
              <a:t>* Valle Foglia</a:t>
            </a:r>
          </a:p>
        </p:txBody>
      </p:sp>
      <p:sp>
        <p:nvSpPr>
          <p:cNvPr id="19" name="CasellaDiTesto 18"/>
          <p:cNvSpPr txBox="1"/>
          <p:nvPr/>
        </p:nvSpPr>
        <p:spPr>
          <a:xfrm>
            <a:off x="6629009" y="1565346"/>
            <a:ext cx="1562100" cy="276999"/>
          </a:xfrm>
          <a:prstGeom prst="rect">
            <a:avLst/>
          </a:prstGeom>
          <a:noFill/>
        </p:spPr>
        <p:txBody>
          <a:bodyPr wrap="square" rtlCol="0">
            <a:spAutoFit/>
          </a:bodyPr>
          <a:lstStyle/>
          <a:p>
            <a:r>
              <a:rPr lang="it-IT" sz="1200" dirty="0">
                <a:solidFill>
                  <a:srgbClr val="FF0000"/>
                </a:solidFill>
              </a:rPr>
              <a:t>* Mondavio</a:t>
            </a:r>
          </a:p>
        </p:txBody>
      </p:sp>
      <p:sp>
        <p:nvSpPr>
          <p:cNvPr id="20" name="CasellaDiTesto 19"/>
          <p:cNvSpPr txBox="1"/>
          <p:nvPr/>
        </p:nvSpPr>
        <p:spPr>
          <a:xfrm>
            <a:off x="6360472" y="446164"/>
            <a:ext cx="1562100" cy="276999"/>
          </a:xfrm>
          <a:prstGeom prst="rect">
            <a:avLst/>
          </a:prstGeom>
          <a:noFill/>
        </p:spPr>
        <p:txBody>
          <a:bodyPr wrap="square" rtlCol="0">
            <a:spAutoFit/>
          </a:bodyPr>
          <a:lstStyle/>
          <a:p>
            <a:r>
              <a:rPr lang="it-IT" sz="1200" dirty="0">
                <a:solidFill>
                  <a:srgbClr val="FF0000"/>
                </a:solidFill>
              </a:rPr>
              <a:t>* Pesaro</a:t>
            </a:r>
          </a:p>
        </p:txBody>
      </p:sp>
      <p:sp>
        <p:nvSpPr>
          <p:cNvPr id="21" name="CasellaDiTesto 20"/>
          <p:cNvSpPr txBox="1"/>
          <p:nvPr/>
        </p:nvSpPr>
        <p:spPr>
          <a:xfrm>
            <a:off x="5098000" y="1736569"/>
            <a:ext cx="1562100" cy="276999"/>
          </a:xfrm>
          <a:prstGeom prst="rect">
            <a:avLst/>
          </a:prstGeom>
          <a:noFill/>
        </p:spPr>
        <p:txBody>
          <a:bodyPr wrap="square" rtlCol="0">
            <a:spAutoFit/>
          </a:bodyPr>
          <a:lstStyle/>
          <a:p>
            <a:r>
              <a:rPr lang="it-IT" sz="1200" dirty="0">
                <a:solidFill>
                  <a:srgbClr val="FF0000"/>
                </a:solidFill>
              </a:rPr>
              <a:t>* Urbania</a:t>
            </a:r>
          </a:p>
        </p:txBody>
      </p:sp>
      <p:sp>
        <p:nvSpPr>
          <p:cNvPr id="22" name="CasellaDiTesto 21"/>
          <p:cNvSpPr txBox="1"/>
          <p:nvPr/>
        </p:nvSpPr>
        <p:spPr>
          <a:xfrm>
            <a:off x="5413142" y="1542803"/>
            <a:ext cx="1562100" cy="276999"/>
          </a:xfrm>
          <a:prstGeom prst="rect">
            <a:avLst/>
          </a:prstGeom>
          <a:noFill/>
        </p:spPr>
        <p:txBody>
          <a:bodyPr wrap="square" rtlCol="0">
            <a:spAutoFit/>
          </a:bodyPr>
          <a:lstStyle/>
          <a:p>
            <a:r>
              <a:rPr lang="it-IT" sz="1200" dirty="0">
                <a:solidFill>
                  <a:srgbClr val="FF0000"/>
                </a:solidFill>
              </a:rPr>
              <a:t>* Urbino</a:t>
            </a:r>
          </a:p>
        </p:txBody>
      </p:sp>
      <p:sp>
        <p:nvSpPr>
          <p:cNvPr id="23" name="CasellaDiTesto 22"/>
          <p:cNvSpPr txBox="1"/>
          <p:nvPr/>
        </p:nvSpPr>
        <p:spPr>
          <a:xfrm>
            <a:off x="8538294" y="2862546"/>
            <a:ext cx="1562100" cy="276999"/>
          </a:xfrm>
          <a:prstGeom prst="rect">
            <a:avLst/>
          </a:prstGeom>
          <a:noFill/>
        </p:spPr>
        <p:txBody>
          <a:bodyPr wrap="square" rtlCol="0">
            <a:spAutoFit/>
          </a:bodyPr>
          <a:lstStyle/>
          <a:p>
            <a:r>
              <a:rPr lang="it-IT" sz="1200" dirty="0">
                <a:solidFill>
                  <a:srgbClr val="FF0000"/>
                </a:solidFill>
              </a:rPr>
              <a:t>* Montefano</a:t>
            </a:r>
          </a:p>
        </p:txBody>
      </p:sp>
      <p:sp>
        <p:nvSpPr>
          <p:cNvPr id="24" name="CasellaDiTesto 23"/>
          <p:cNvSpPr txBox="1"/>
          <p:nvPr/>
        </p:nvSpPr>
        <p:spPr>
          <a:xfrm>
            <a:off x="9412281" y="2930167"/>
            <a:ext cx="1562100" cy="276999"/>
          </a:xfrm>
          <a:prstGeom prst="rect">
            <a:avLst/>
          </a:prstGeom>
          <a:noFill/>
        </p:spPr>
        <p:txBody>
          <a:bodyPr wrap="square" rtlCol="0">
            <a:spAutoFit/>
          </a:bodyPr>
          <a:lstStyle/>
          <a:p>
            <a:r>
              <a:rPr lang="it-IT" sz="1200" dirty="0">
                <a:solidFill>
                  <a:srgbClr val="FF0000"/>
                </a:solidFill>
              </a:rPr>
              <a:t>* Porto Recanati</a:t>
            </a:r>
          </a:p>
        </p:txBody>
      </p:sp>
      <p:sp>
        <p:nvSpPr>
          <p:cNvPr id="25" name="CasellaDiTesto 24"/>
          <p:cNvSpPr txBox="1"/>
          <p:nvPr/>
        </p:nvSpPr>
        <p:spPr>
          <a:xfrm>
            <a:off x="6994564" y="3965417"/>
            <a:ext cx="1562100" cy="276999"/>
          </a:xfrm>
          <a:prstGeom prst="rect">
            <a:avLst/>
          </a:prstGeom>
          <a:noFill/>
        </p:spPr>
        <p:txBody>
          <a:bodyPr wrap="square" rtlCol="0">
            <a:spAutoFit/>
          </a:bodyPr>
          <a:lstStyle/>
          <a:p>
            <a:r>
              <a:rPr lang="it-IT" sz="1200" dirty="0">
                <a:solidFill>
                  <a:srgbClr val="FF0000"/>
                </a:solidFill>
              </a:rPr>
              <a:t>* Camerino</a:t>
            </a:r>
          </a:p>
        </p:txBody>
      </p:sp>
      <p:sp>
        <p:nvSpPr>
          <p:cNvPr id="26" name="CasellaDiTesto 25"/>
          <p:cNvSpPr txBox="1"/>
          <p:nvPr/>
        </p:nvSpPr>
        <p:spPr>
          <a:xfrm>
            <a:off x="7617363" y="3460228"/>
            <a:ext cx="1562100" cy="276999"/>
          </a:xfrm>
          <a:prstGeom prst="rect">
            <a:avLst/>
          </a:prstGeom>
          <a:noFill/>
        </p:spPr>
        <p:txBody>
          <a:bodyPr wrap="square" rtlCol="0">
            <a:spAutoFit/>
          </a:bodyPr>
          <a:lstStyle/>
          <a:p>
            <a:r>
              <a:rPr lang="it-IT" sz="1200" dirty="0">
                <a:solidFill>
                  <a:srgbClr val="FF0000"/>
                </a:solidFill>
              </a:rPr>
              <a:t>* San Severino</a:t>
            </a:r>
          </a:p>
        </p:txBody>
      </p:sp>
      <p:sp>
        <p:nvSpPr>
          <p:cNvPr id="27" name="CasellaDiTesto 26"/>
          <p:cNvSpPr txBox="1"/>
          <p:nvPr/>
        </p:nvSpPr>
        <p:spPr>
          <a:xfrm>
            <a:off x="7003750" y="3570894"/>
            <a:ext cx="1562100" cy="276999"/>
          </a:xfrm>
          <a:prstGeom prst="rect">
            <a:avLst/>
          </a:prstGeom>
          <a:noFill/>
        </p:spPr>
        <p:txBody>
          <a:bodyPr wrap="square" rtlCol="0">
            <a:spAutoFit/>
          </a:bodyPr>
          <a:lstStyle/>
          <a:p>
            <a:r>
              <a:rPr lang="it-IT" sz="1200" dirty="0">
                <a:solidFill>
                  <a:srgbClr val="FF0000"/>
                </a:solidFill>
              </a:rPr>
              <a:t>* Matelica</a:t>
            </a:r>
          </a:p>
        </p:txBody>
      </p:sp>
      <p:sp>
        <p:nvSpPr>
          <p:cNvPr id="28" name="CasellaDiTesto 27"/>
          <p:cNvSpPr txBox="1"/>
          <p:nvPr/>
        </p:nvSpPr>
        <p:spPr>
          <a:xfrm>
            <a:off x="8872419" y="3023436"/>
            <a:ext cx="1562100" cy="276999"/>
          </a:xfrm>
          <a:prstGeom prst="rect">
            <a:avLst/>
          </a:prstGeom>
          <a:noFill/>
        </p:spPr>
        <p:txBody>
          <a:bodyPr wrap="square" rtlCol="0">
            <a:spAutoFit/>
          </a:bodyPr>
          <a:lstStyle/>
          <a:p>
            <a:r>
              <a:rPr lang="it-IT" sz="1200" dirty="0">
                <a:solidFill>
                  <a:srgbClr val="FF0000"/>
                </a:solidFill>
              </a:rPr>
              <a:t>* Recanati</a:t>
            </a:r>
          </a:p>
        </p:txBody>
      </p:sp>
      <p:sp>
        <p:nvSpPr>
          <p:cNvPr id="29" name="CasellaDiTesto 28"/>
          <p:cNvSpPr txBox="1"/>
          <p:nvPr/>
        </p:nvSpPr>
        <p:spPr>
          <a:xfrm>
            <a:off x="9593257" y="3419219"/>
            <a:ext cx="1562100" cy="276999"/>
          </a:xfrm>
          <a:prstGeom prst="rect">
            <a:avLst/>
          </a:prstGeom>
          <a:noFill/>
        </p:spPr>
        <p:txBody>
          <a:bodyPr wrap="square" rtlCol="0">
            <a:spAutoFit/>
          </a:bodyPr>
          <a:lstStyle/>
          <a:p>
            <a:r>
              <a:rPr lang="it-IT" sz="1200" dirty="0">
                <a:solidFill>
                  <a:srgbClr val="FF0000"/>
                </a:solidFill>
              </a:rPr>
              <a:t>* Civitanova Marche</a:t>
            </a:r>
          </a:p>
        </p:txBody>
      </p:sp>
      <p:sp>
        <p:nvSpPr>
          <p:cNvPr id="30" name="CasellaDiTesto 29"/>
          <p:cNvSpPr txBox="1"/>
          <p:nvPr/>
        </p:nvSpPr>
        <p:spPr>
          <a:xfrm>
            <a:off x="9100542" y="3519006"/>
            <a:ext cx="1562100" cy="276999"/>
          </a:xfrm>
          <a:prstGeom prst="rect">
            <a:avLst/>
          </a:prstGeom>
          <a:noFill/>
        </p:spPr>
        <p:txBody>
          <a:bodyPr wrap="square" rtlCol="0">
            <a:spAutoFit/>
          </a:bodyPr>
          <a:lstStyle/>
          <a:p>
            <a:r>
              <a:rPr lang="it-IT" sz="1200" dirty="0">
                <a:solidFill>
                  <a:srgbClr val="FF0000"/>
                </a:solidFill>
              </a:rPr>
              <a:t>* Trodica</a:t>
            </a:r>
          </a:p>
        </p:txBody>
      </p:sp>
      <p:sp>
        <p:nvSpPr>
          <p:cNvPr id="31" name="CasellaDiTesto 30"/>
          <p:cNvSpPr txBox="1"/>
          <p:nvPr/>
        </p:nvSpPr>
        <p:spPr>
          <a:xfrm>
            <a:off x="9240219" y="3144380"/>
            <a:ext cx="1562100" cy="276999"/>
          </a:xfrm>
          <a:prstGeom prst="rect">
            <a:avLst/>
          </a:prstGeom>
          <a:noFill/>
        </p:spPr>
        <p:txBody>
          <a:bodyPr wrap="square" rtlCol="0">
            <a:spAutoFit/>
          </a:bodyPr>
          <a:lstStyle/>
          <a:p>
            <a:r>
              <a:rPr lang="it-IT" sz="1200" dirty="0">
                <a:solidFill>
                  <a:srgbClr val="FF0000"/>
                </a:solidFill>
              </a:rPr>
              <a:t>* Potenza Picena</a:t>
            </a:r>
          </a:p>
        </p:txBody>
      </p:sp>
      <p:sp>
        <p:nvSpPr>
          <p:cNvPr id="32" name="CasellaDiTesto 31"/>
          <p:cNvSpPr txBox="1"/>
          <p:nvPr/>
        </p:nvSpPr>
        <p:spPr>
          <a:xfrm>
            <a:off x="6194192" y="1731646"/>
            <a:ext cx="1562100" cy="276999"/>
          </a:xfrm>
          <a:prstGeom prst="rect">
            <a:avLst/>
          </a:prstGeom>
          <a:noFill/>
        </p:spPr>
        <p:txBody>
          <a:bodyPr wrap="square" rtlCol="0">
            <a:spAutoFit/>
          </a:bodyPr>
          <a:lstStyle/>
          <a:p>
            <a:r>
              <a:rPr lang="it-IT" sz="1200" dirty="0">
                <a:solidFill>
                  <a:srgbClr val="FF0000"/>
                </a:solidFill>
              </a:rPr>
              <a:t>* Fossombrone</a:t>
            </a:r>
          </a:p>
        </p:txBody>
      </p:sp>
      <p:sp>
        <p:nvSpPr>
          <p:cNvPr id="33" name="CasellaDiTesto 32"/>
          <p:cNvSpPr txBox="1"/>
          <p:nvPr/>
        </p:nvSpPr>
        <p:spPr>
          <a:xfrm>
            <a:off x="6194192" y="2081891"/>
            <a:ext cx="1562100" cy="276999"/>
          </a:xfrm>
          <a:prstGeom prst="rect">
            <a:avLst/>
          </a:prstGeom>
          <a:noFill/>
        </p:spPr>
        <p:txBody>
          <a:bodyPr wrap="square" rtlCol="0">
            <a:spAutoFit/>
          </a:bodyPr>
          <a:lstStyle/>
          <a:p>
            <a:r>
              <a:rPr lang="it-IT" sz="1200" dirty="0">
                <a:solidFill>
                  <a:srgbClr val="FF0000"/>
                </a:solidFill>
              </a:rPr>
              <a:t>* Pergola</a:t>
            </a:r>
          </a:p>
        </p:txBody>
      </p:sp>
      <p:sp>
        <p:nvSpPr>
          <p:cNvPr id="34" name="CasellaDiTesto 33"/>
          <p:cNvSpPr txBox="1"/>
          <p:nvPr/>
        </p:nvSpPr>
        <p:spPr>
          <a:xfrm>
            <a:off x="7222212" y="2714436"/>
            <a:ext cx="1562100" cy="276999"/>
          </a:xfrm>
          <a:prstGeom prst="rect">
            <a:avLst/>
          </a:prstGeom>
          <a:noFill/>
        </p:spPr>
        <p:txBody>
          <a:bodyPr wrap="square" rtlCol="0">
            <a:spAutoFit/>
          </a:bodyPr>
          <a:lstStyle/>
          <a:p>
            <a:r>
              <a:rPr lang="it-IT" sz="1200">
                <a:solidFill>
                  <a:srgbClr val="FF0000"/>
                </a:solidFill>
              </a:rPr>
              <a:t>* Cupramontana</a:t>
            </a:r>
            <a:endParaRPr lang="it-IT" sz="1200" dirty="0">
              <a:solidFill>
                <a:srgbClr val="FF0000"/>
              </a:solidFill>
            </a:endParaRPr>
          </a:p>
        </p:txBody>
      </p:sp>
      <p:sp>
        <p:nvSpPr>
          <p:cNvPr id="35" name="CasellaDiTesto 34"/>
          <p:cNvSpPr txBox="1"/>
          <p:nvPr/>
        </p:nvSpPr>
        <p:spPr>
          <a:xfrm>
            <a:off x="7502248" y="2375367"/>
            <a:ext cx="1562100" cy="276999"/>
          </a:xfrm>
          <a:prstGeom prst="rect">
            <a:avLst/>
          </a:prstGeom>
          <a:noFill/>
        </p:spPr>
        <p:txBody>
          <a:bodyPr wrap="square" rtlCol="0">
            <a:spAutoFit/>
          </a:bodyPr>
          <a:lstStyle/>
          <a:p>
            <a:r>
              <a:rPr lang="it-IT" sz="1200" dirty="0">
                <a:solidFill>
                  <a:srgbClr val="FF0000"/>
                </a:solidFill>
              </a:rPr>
              <a:t>* Jesi</a:t>
            </a:r>
          </a:p>
        </p:txBody>
      </p:sp>
      <p:sp>
        <p:nvSpPr>
          <p:cNvPr id="36" name="CasellaDiTesto 35"/>
          <p:cNvSpPr txBox="1"/>
          <p:nvPr/>
        </p:nvSpPr>
        <p:spPr>
          <a:xfrm>
            <a:off x="7977545" y="2140320"/>
            <a:ext cx="1562100" cy="276999"/>
          </a:xfrm>
          <a:prstGeom prst="rect">
            <a:avLst/>
          </a:prstGeom>
          <a:noFill/>
        </p:spPr>
        <p:txBody>
          <a:bodyPr wrap="square" rtlCol="0">
            <a:spAutoFit/>
          </a:bodyPr>
          <a:lstStyle/>
          <a:p>
            <a:r>
              <a:rPr lang="it-IT" sz="1200" dirty="0">
                <a:solidFill>
                  <a:srgbClr val="FF0000"/>
                </a:solidFill>
              </a:rPr>
              <a:t>* Chiaravalle</a:t>
            </a:r>
          </a:p>
        </p:txBody>
      </p:sp>
      <p:sp>
        <p:nvSpPr>
          <p:cNvPr id="37" name="CasellaDiTesto 36"/>
          <p:cNvSpPr txBox="1"/>
          <p:nvPr/>
        </p:nvSpPr>
        <p:spPr>
          <a:xfrm>
            <a:off x="7697781" y="1447823"/>
            <a:ext cx="1562100" cy="276999"/>
          </a:xfrm>
          <a:prstGeom prst="rect">
            <a:avLst/>
          </a:prstGeom>
          <a:noFill/>
        </p:spPr>
        <p:txBody>
          <a:bodyPr wrap="square" rtlCol="0">
            <a:spAutoFit/>
          </a:bodyPr>
          <a:lstStyle/>
          <a:p>
            <a:r>
              <a:rPr lang="it-IT" sz="1200" dirty="0">
                <a:solidFill>
                  <a:srgbClr val="FF0000"/>
                </a:solidFill>
              </a:rPr>
              <a:t>* Senigallia</a:t>
            </a:r>
          </a:p>
        </p:txBody>
      </p:sp>
      <p:sp>
        <p:nvSpPr>
          <p:cNvPr id="38" name="CasellaDiTesto 37"/>
          <p:cNvSpPr txBox="1"/>
          <p:nvPr/>
        </p:nvSpPr>
        <p:spPr>
          <a:xfrm>
            <a:off x="8487812" y="1959869"/>
            <a:ext cx="1562100" cy="276999"/>
          </a:xfrm>
          <a:prstGeom prst="rect">
            <a:avLst/>
          </a:prstGeom>
          <a:noFill/>
        </p:spPr>
        <p:txBody>
          <a:bodyPr wrap="square" rtlCol="0">
            <a:spAutoFit/>
          </a:bodyPr>
          <a:lstStyle/>
          <a:p>
            <a:r>
              <a:rPr lang="it-IT" sz="1200" dirty="0">
                <a:solidFill>
                  <a:srgbClr val="FF0000"/>
                </a:solidFill>
              </a:rPr>
              <a:t>* Falconara</a:t>
            </a:r>
          </a:p>
        </p:txBody>
      </p:sp>
      <p:sp>
        <p:nvSpPr>
          <p:cNvPr id="39" name="CasellaDiTesto 38"/>
          <p:cNvSpPr txBox="1"/>
          <p:nvPr/>
        </p:nvSpPr>
        <p:spPr>
          <a:xfrm>
            <a:off x="8893849" y="2071070"/>
            <a:ext cx="1562100" cy="276999"/>
          </a:xfrm>
          <a:prstGeom prst="rect">
            <a:avLst/>
          </a:prstGeom>
          <a:noFill/>
        </p:spPr>
        <p:txBody>
          <a:bodyPr wrap="square" rtlCol="0">
            <a:spAutoFit/>
          </a:bodyPr>
          <a:lstStyle/>
          <a:p>
            <a:r>
              <a:rPr lang="it-IT" sz="1200" dirty="0">
                <a:solidFill>
                  <a:srgbClr val="FF0000"/>
                </a:solidFill>
              </a:rPr>
              <a:t>* Ancona</a:t>
            </a:r>
          </a:p>
        </p:txBody>
      </p:sp>
      <p:sp>
        <p:nvSpPr>
          <p:cNvPr id="40" name="CasellaDiTesto 39"/>
          <p:cNvSpPr txBox="1"/>
          <p:nvPr/>
        </p:nvSpPr>
        <p:spPr>
          <a:xfrm>
            <a:off x="8965288" y="2298194"/>
            <a:ext cx="1562100" cy="276999"/>
          </a:xfrm>
          <a:prstGeom prst="rect">
            <a:avLst/>
          </a:prstGeom>
          <a:noFill/>
        </p:spPr>
        <p:txBody>
          <a:bodyPr wrap="square" rtlCol="0">
            <a:spAutoFit/>
          </a:bodyPr>
          <a:lstStyle/>
          <a:p>
            <a:r>
              <a:rPr lang="it-IT" sz="1200" dirty="0">
                <a:solidFill>
                  <a:srgbClr val="FF0000"/>
                </a:solidFill>
              </a:rPr>
              <a:t>* Camerano</a:t>
            </a:r>
          </a:p>
        </p:txBody>
      </p:sp>
      <p:sp>
        <p:nvSpPr>
          <p:cNvPr id="41" name="CasellaDiTesto 40"/>
          <p:cNvSpPr txBox="1"/>
          <p:nvPr/>
        </p:nvSpPr>
        <p:spPr>
          <a:xfrm>
            <a:off x="8924057" y="2436694"/>
            <a:ext cx="1562100" cy="276999"/>
          </a:xfrm>
          <a:prstGeom prst="rect">
            <a:avLst/>
          </a:prstGeom>
          <a:noFill/>
        </p:spPr>
        <p:txBody>
          <a:bodyPr wrap="square" rtlCol="0">
            <a:spAutoFit/>
          </a:bodyPr>
          <a:lstStyle/>
          <a:p>
            <a:r>
              <a:rPr lang="it-IT" sz="1200" dirty="0">
                <a:solidFill>
                  <a:srgbClr val="FF0000"/>
                </a:solidFill>
              </a:rPr>
              <a:t>* Osimo</a:t>
            </a:r>
          </a:p>
        </p:txBody>
      </p:sp>
      <p:sp>
        <p:nvSpPr>
          <p:cNvPr id="42" name="CasellaDiTesto 41"/>
          <p:cNvSpPr txBox="1"/>
          <p:nvPr/>
        </p:nvSpPr>
        <p:spPr>
          <a:xfrm>
            <a:off x="9100542" y="2575194"/>
            <a:ext cx="1562100" cy="276999"/>
          </a:xfrm>
          <a:prstGeom prst="rect">
            <a:avLst/>
          </a:prstGeom>
          <a:noFill/>
        </p:spPr>
        <p:txBody>
          <a:bodyPr wrap="square" rtlCol="0">
            <a:spAutoFit/>
          </a:bodyPr>
          <a:lstStyle/>
          <a:p>
            <a:r>
              <a:rPr lang="it-IT" sz="1200" dirty="0">
                <a:solidFill>
                  <a:srgbClr val="FF0000"/>
                </a:solidFill>
              </a:rPr>
              <a:t>* Castelfidardo</a:t>
            </a:r>
          </a:p>
        </p:txBody>
      </p:sp>
      <p:sp>
        <p:nvSpPr>
          <p:cNvPr id="43" name="CasellaDiTesto 42"/>
          <p:cNvSpPr txBox="1"/>
          <p:nvPr/>
        </p:nvSpPr>
        <p:spPr>
          <a:xfrm>
            <a:off x="9259881" y="2782639"/>
            <a:ext cx="1562100" cy="276999"/>
          </a:xfrm>
          <a:prstGeom prst="rect">
            <a:avLst/>
          </a:prstGeom>
          <a:noFill/>
        </p:spPr>
        <p:txBody>
          <a:bodyPr wrap="square" rtlCol="0">
            <a:spAutoFit/>
          </a:bodyPr>
          <a:lstStyle/>
          <a:p>
            <a:r>
              <a:rPr lang="it-IT" sz="1200" dirty="0">
                <a:solidFill>
                  <a:srgbClr val="FF0000"/>
                </a:solidFill>
              </a:rPr>
              <a:t>* Loreto</a:t>
            </a:r>
          </a:p>
        </p:txBody>
      </p:sp>
      <p:sp>
        <p:nvSpPr>
          <p:cNvPr id="44" name="CasellaDiTesto 43"/>
          <p:cNvSpPr txBox="1"/>
          <p:nvPr/>
        </p:nvSpPr>
        <p:spPr>
          <a:xfrm>
            <a:off x="7656552" y="3023436"/>
            <a:ext cx="1562100" cy="276999"/>
          </a:xfrm>
          <a:prstGeom prst="rect">
            <a:avLst/>
          </a:prstGeom>
          <a:noFill/>
        </p:spPr>
        <p:txBody>
          <a:bodyPr wrap="square" rtlCol="0">
            <a:spAutoFit/>
          </a:bodyPr>
          <a:lstStyle/>
          <a:p>
            <a:r>
              <a:rPr lang="it-IT" sz="1200" dirty="0">
                <a:solidFill>
                  <a:srgbClr val="FF0000"/>
                </a:solidFill>
              </a:rPr>
              <a:t>* Cingoli</a:t>
            </a:r>
          </a:p>
        </p:txBody>
      </p:sp>
      <p:sp>
        <p:nvSpPr>
          <p:cNvPr id="45" name="CasellaDiTesto 44"/>
          <p:cNvSpPr txBox="1"/>
          <p:nvPr/>
        </p:nvSpPr>
        <p:spPr>
          <a:xfrm>
            <a:off x="6529507" y="3191325"/>
            <a:ext cx="1562100" cy="276999"/>
          </a:xfrm>
          <a:prstGeom prst="rect">
            <a:avLst/>
          </a:prstGeom>
          <a:noFill/>
        </p:spPr>
        <p:txBody>
          <a:bodyPr wrap="square" rtlCol="0">
            <a:spAutoFit/>
          </a:bodyPr>
          <a:lstStyle/>
          <a:p>
            <a:r>
              <a:rPr lang="it-IT" sz="1200" dirty="0">
                <a:solidFill>
                  <a:srgbClr val="FF0000"/>
                </a:solidFill>
              </a:rPr>
              <a:t>* Fabriano</a:t>
            </a:r>
          </a:p>
        </p:txBody>
      </p:sp>
      <p:sp>
        <p:nvSpPr>
          <p:cNvPr id="46" name="CasellaDiTesto 45"/>
          <p:cNvSpPr txBox="1"/>
          <p:nvPr/>
        </p:nvSpPr>
        <p:spPr>
          <a:xfrm>
            <a:off x="9746338" y="3716283"/>
            <a:ext cx="1562100" cy="276999"/>
          </a:xfrm>
          <a:prstGeom prst="rect">
            <a:avLst/>
          </a:prstGeom>
          <a:noFill/>
        </p:spPr>
        <p:txBody>
          <a:bodyPr wrap="square" rtlCol="0">
            <a:spAutoFit/>
          </a:bodyPr>
          <a:lstStyle/>
          <a:p>
            <a:r>
              <a:rPr lang="it-IT" sz="1200" dirty="0">
                <a:solidFill>
                  <a:srgbClr val="FF0000"/>
                </a:solidFill>
              </a:rPr>
              <a:t>* P.to Sant’Elpidio</a:t>
            </a:r>
          </a:p>
        </p:txBody>
      </p:sp>
      <p:sp>
        <p:nvSpPr>
          <p:cNvPr id="47" name="CasellaDiTesto 46"/>
          <p:cNvSpPr txBox="1"/>
          <p:nvPr/>
        </p:nvSpPr>
        <p:spPr>
          <a:xfrm>
            <a:off x="9871864" y="4186028"/>
            <a:ext cx="1562100" cy="276999"/>
          </a:xfrm>
          <a:prstGeom prst="rect">
            <a:avLst/>
          </a:prstGeom>
          <a:noFill/>
        </p:spPr>
        <p:txBody>
          <a:bodyPr wrap="square" rtlCol="0">
            <a:spAutoFit/>
          </a:bodyPr>
          <a:lstStyle/>
          <a:p>
            <a:r>
              <a:rPr lang="it-IT" sz="1200" dirty="0">
                <a:solidFill>
                  <a:srgbClr val="FF0000"/>
                </a:solidFill>
              </a:rPr>
              <a:t>* P.to San Giorgio</a:t>
            </a:r>
          </a:p>
        </p:txBody>
      </p:sp>
      <p:sp>
        <p:nvSpPr>
          <p:cNvPr id="49" name="CasellaDiTesto 48"/>
          <p:cNvSpPr txBox="1"/>
          <p:nvPr/>
        </p:nvSpPr>
        <p:spPr>
          <a:xfrm>
            <a:off x="9006655" y="4238989"/>
            <a:ext cx="1562100" cy="276999"/>
          </a:xfrm>
          <a:prstGeom prst="rect">
            <a:avLst/>
          </a:prstGeom>
          <a:noFill/>
        </p:spPr>
        <p:txBody>
          <a:bodyPr wrap="square" rtlCol="0">
            <a:spAutoFit/>
          </a:bodyPr>
          <a:lstStyle/>
          <a:p>
            <a:r>
              <a:rPr lang="it-IT" sz="1200" dirty="0">
                <a:solidFill>
                  <a:srgbClr val="FF0000"/>
                </a:solidFill>
              </a:rPr>
              <a:t>* Montegiorgio</a:t>
            </a:r>
          </a:p>
        </p:txBody>
      </p:sp>
      <p:sp>
        <p:nvSpPr>
          <p:cNvPr id="50" name="CasellaDiTesto 49"/>
          <p:cNvSpPr txBox="1"/>
          <p:nvPr/>
        </p:nvSpPr>
        <p:spPr>
          <a:xfrm>
            <a:off x="9117688" y="3956590"/>
            <a:ext cx="1562100" cy="276999"/>
          </a:xfrm>
          <a:prstGeom prst="rect">
            <a:avLst/>
          </a:prstGeom>
          <a:noFill/>
        </p:spPr>
        <p:txBody>
          <a:bodyPr wrap="square" rtlCol="0">
            <a:spAutoFit/>
          </a:bodyPr>
          <a:lstStyle/>
          <a:p>
            <a:r>
              <a:rPr lang="it-IT" sz="1200" dirty="0">
                <a:solidFill>
                  <a:srgbClr val="FF0000"/>
                </a:solidFill>
              </a:rPr>
              <a:t>* Montegranaro</a:t>
            </a:r>
          </a:p>
        </p:txBody>
      </p:sp>
      <p:sp>
        <p:nvSpPr>
          <p:cNvPr id="2" name="CasellaDiTesto 1"/>
          <p:cNvSpPr txBox="1"/>
          <p:nvPr/>
        </p:nvSpPr>
        <p:spPr>
          <a:xfrm>
            <a:off x="991300" y="884910"/>
            <a:ext cx="2340128" cy="553998"/>
          </a:xfrm>
          <a:prstGeom prst="rect">
            <a:avLst/>
          </a:prstGeom>
          <a:noFill/>
        </p:spPr>
        <p:txBody>
          <a:bodyPr wrap="none" rtlCol="0">
            <a:spAutoFit/>
          </a:bodyPr>
          <a:lstStyle/>
          <a:p>
            <a:pPr algn="ctr"/>
            <a:r>
              <a:rPr lang="it-IT" b="1" dirty="0"/>
              <a:t>CENTRI HUB:</a:t>
            </a:r>
          </a:p>
          <a:p>
            <a:pPr algn="ctr"/>
            <a:r>
              <a:rPr lang="it-IT" sz="1200" dirty="0"/>
              <a:t>(INTERVENTI ALTA COMPLESSITA’)</a:t>
            </a:r>
          </a:p>
        </p:txBody>
      </p:sp>
      <p:sp>
        <p:nvSpPr>
          <p:cNvPr id="48" name="CasellaDiTesto 47"/>
          <p:cNvSpPr txBox="1"/>
          <p:nvPr/>
        </p:nvSpPr>
        <p:spPr>
          <a:xfrm>
            <a:off x="1526350" y="1592289"/>
            <a:ext cx="1270028" cy="307777"/>
          </a:xfrm>
          <a:prstGeom prst="rect">
            <a:avLst/>
          </a:prstGeom>
          <a:noFill/>
        </p:spPr>
        <p:txBody>
          <a:bodyPr wrap="none" rtlCol="0">
            <a:spAutoFit/>
          </a:bodyPr>
          <a:lstStyle/>
          <a:p>
            <a:r>
              <a:rPr lang="it-IT" sz="1400" b="1" dirty="0">
                <a:solidFill>
                  <a:srgbClr val="FF0000"/>
                </a:solidFill>
              </a:rPr>
              <a:t>AST - ANCONA</a:t>
            </a:r>
          </a:p>
        </p:txBody>
      </p:sp>
      <p:sp>
        <p:nvSpPr>
          <p:cNvPr id="51" name="CasellaDiTesto 50"/>
          <p:cNvSpPr txBox="1"/>
          <p:nvPr/>
        </p:nvSpPr>
        <p:spPr>
          <a:xfrm>
            <a:off x="1578544" y="1842345"/>
            <a:ext cx="1165640" cy="276999"/>
          </a:xfrm>
          <a:prstGeom prst="rect">
            <a:avLst/>
          </a:prstGeom>
          <a:noFill/>
        </p:spPr>
        <p:txBody>
          <a:bodyPr wrap="none" rtlCol="0">
            <a:spAutoFit/>
          </a:bodyPr>
          <a:lstStyle/>
          <a:p>
            <a:r>
              <a:rPr lang="it-IT" sz="1200" b="1" dirty="0"/>
              <a:t>AOU - MARCHE</a:t>
            </a:r>
          </a:p>
        </p:txBody>
      </p:sp>
      <p:sp>
        <p:nvSpPr>
          <p:cNvPr id="52" name="CasellaDiTesto 51"/>
          <p:cNvSpPr txBox="1"/>
          <p:nvPr/>
        </p:nvSpPr>
        <p:spPr>
          <a:xfrm>
            <a:off x="1546003" y="2103267"/>
            <a:ext cx="1230722" cy="276999"/>
          </a:xfrm>
          <a:prstGeom prst="rect">
            <a:avLst/>
          </a:prstGeom>
          <a:noFill/>
        </p:spPr>
        <p:txBody>
          <a:bodyPr wrap="none" rtlCol="0">
            <a:spAutoFit/>
          </a:bodyPr>
          <a:lstStyle/>
          <a:p>
            <a:r>
              <a:rPr lang="it-IT" sz="1200" b="1" dirty="0"/>
              <a:t>INRCA  ANCONA</a:t>
            </a:r>
          </a:p>
        </p:txBody>
      </p:sp>
      <p:sp>
        <p:nvSpPr>
          <p:cNvPr id="53" name="CasellaDiTesto 52"/>
          <p:cNvSpPr txBox="1"/>
          <p:nvPr/>
        </p:nvSpPr>
        <p:spPr>
          <a:xfrm>
            <a:off x="410125" y="3038738"/>
            <a:ext cx="3502479" cy="738664"/>
          </a:xfrm>
          <a:prstGeom prst="rect">
            <a:avLst/>
          </a:prstGeom>
          <a:noFill/>
        </p:spPr>
        <p:txBody>
          <a:bodyPr wrap="square" rtlCol="0">
            <a:spAutoFit/>
          </a:bodyPr>
          <a:lstStyle/>
          <a:p>
            <a:pPr algn="ctr"/>
            <a:r>
              <a:rPr lang="it-IT" b="1" dirty="0"/>
              <a:t>CENTRI SPOKE OSPEDALIERI:</a:t>
            </a:r>
          </a:p>
          <a:p>
            <a:pPr algn="ctr"/>
            <a:r>
              <a:rPr lang="it-IT" sz="1200" dirty="0"/>
              <a:t>(SETTING AMBULATORIALE E DI RICOVERO DIURNO PER FRAGILITA’ CLINICHE IN AMBIENTE PROTETTO)</a:t>
            </a:r>
          </a:p>
        </p:txBody>
      </p:sp>
      <p:sp>
        <p:nvSpPr>
          <p:cNvPr id="54" name="CasellaDiTesto 53"/>
          <p:cNvSpPr txBox="1"/>
          <p:nvPr/>
        </p:nvSpPr>
        <p:spPr>
          <a:xfrm>
            <a:off x="1319563" y="3787008"/>
            <a:ext cx="1683602" cy="276999"/>
          </a:xfrm>
          <a:prstGeom prst="rect">
            <a:avLst/>
          </a:prstGeom>
          <a:noFill/>
        </p:spPr>
        <p:txBody>
          <a:bodyPr wrap="none" rtlCol="0">
            <a:spAutoFit/>
          </a:bodyPr>
          <a:lstStyle/>
          <a:p>
            <a:r>
              <a:rPr lang="it-IT" sz="1200" b="1" dirty="0"/>
              <a:t>AST – PESARO- URBINO</a:t>
            </a:r>
          </a:p>
        </p:txBody>
      </p:sp>
      <p:sp>
        <p:nvSpPr>
          <p:cNvPr id="55" name="CasellaDiTesto 54"/>
          <p:cNvSpPr txBox="1"/>
          <p:nvPr/>
        </p:nvSpPr>
        <p:spPr>
          <a:xfrm>
            <a:off x="1520900" y="4032171"/>
            <a:ext cx="1280928" cy="276999"/>
          </a:xfrm>
          <a:prstGeom prst="rect">
            <a:avLst/>
          </a:prstGeom>
          <a:noFill/>
        </p:spPr>
        <p:txBody>
          <a:bodyPr wrap="none" rtlCol="0">
            <a:spAutoFit/>
          </a:bodyPr>
          <a:lstStyle/>
          <a:p>
            <a:r>
              <a:rPr lang="it-IT" sz="1200" b="1" dirty="0"/>
              <a:t>AST – MACERATA</a:t>
            </a:r>
          </a:p>
        </p:txBody>
      </p:sp>
      <p:sp>
        <p:nvSpPr>
          <p:cNvPr id="56" name="CasellaDiTesto 55"/>
          <p:cNvSpPr txBox="1"/>
          <p:nvPr/>
        </p:nvSpPr>
        <p:spPr>
          <a:xfrm>
            <a:off x="1639362" y="4298178"/>
            <a:ext cx="1044004" cy="276999"/>
          </a:xfrm>
          <a:prstGeom prst="rect">
            <a:avLst/>
          </a:prstGeom>
          <a:noFill/>
        </p:spPr>
        <p:txBody>
          <a:bodyPr wrap="none" rtlCol="0">
            <a:spAutoFit/>
          </a:bodyPr>
          <a:lstStyle/>
          <a:p>
            <a:r>
              <a:rPr lang="it-IT" sz="1200" b="1" dirty="0"/>
              <a:t>AST – FERMO</a:t>
            </a:r>
          </a:p>
        </p:txBody>
      </p:sp>
      <p:sp>
        <p:nvSpPr>
          <p:cNvPr id="57" name="CasellaDiTesto 56"/>
          <p:cNvSpPr txBox="1"/>
          <p:nvPr/>
        </p:nvSpPr>
        <p:spPr>
          <a:xfrm>
            <a:off x="1385863" y="4545246"/>
            <a:ext cx="1551002" cy="276999"/>
          </a:xfrm>
          <a:prstGeom prst="rect">
            <a:avLst/>
          </a:prstGeom>
          <a:noFill/>
        </p:spPr>
        <p:txBody>
          <a:bodyPr wrap="none" rtlCol="0">
            <a:spAutoFit/>
          </a:bodyPr>
          <a:lstStyle/>
          <a:p>
            <a:r>
              <a:rPr lang="it-IT" sz="1200" b="1" dirty="0"/>
              <a:t>AST – ASCOLI PICENO</a:t>
            </a:r>
          </a:p>
        </p:txBody>
      </p:sp>
      <p:sp>
        <p:nvSpPr>
          <p:cNvPr id="58" name="CasellaDiTesto 57"/>
          <p:cNvSpPr txBox="1"/>
          <p:nvPr/>
        </p:nvSpPr>
        <p:spPr>
          <a:xfrm>
            <a:off x="121703" y="5330478"/>
            <a:ext cx="4079322" cy="553998"/>
          </a:xfrm>
          <a:prstGeom prst="rect">
            <a:avLst/>
          </a:prstGeom>
          <a:noFill/>
        </p:spPr>
        <p:txBody>
          <a:bodyPr wrap="none" rtlCol="0">
            <a:spAutoFit/>
          </a:bodyPr>
          <a:lstStyle/>
          <a:p>
            <a:r>
              <a:rPr lang="it-IT" b="1" dirty="0"/>
              <a:t>CENTRI AMBULATORIALI TERRITORIALI</a:t>
            </a:r>
          </a:p>
          <a:p>
            <a:r>
              <a:rPr lang="it-IT" sz="1200" dirty="0"/>
              <a:t>(ATTIVITA’ ODONTOIATRICA DI BASE E PER FRAGILITA’ SOCIALI)</a:t>
            </a:r>
          </a:p>
        </p:txBody>
      </p:sp>
      <p:pic>
        <p:nvPicPr>
          <p:cNvPr id="59" name="Picture 4" descr="logo_regione_marche (1).pdf"/>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96907" y="166695"/>
            <a:ext cx="1419904" cy="573358"/>
          </a:xfrm>
          <a:prstGeom prst="rect">
            <a:avLst/>
          </a:prstGeom>
        </p:spPr>
      </p:pic>
      <p:pic>
        <p:nvPicPr>
          <p:cNvPr id="60" name="Picture 5" descr="logoVETTORIALEARS.pdf"/>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135111" y="683484"/>
            <a:ext cx="943495" cy="865947"/>
          </a:xfrm>
          <a:prstGeom prst="rect">
            <a:avLst/>
          </a:prstGeom>
        </p:spPr>
      </p:pic>
      <p:pic>
        <p:nvPicPr>
          <p:cNvPr id="61" name="Immagine 60" descr="SPIDER"/>
          <p:cNvPicPr>
            <a:picLocks noChangeAspect="1"/>
          </p:cNvPicPr>
          <p:nvPr/>
        </p:nvPicPr>
        <p:blipFill rotWithShape="1">
          <a:blip r:embed="rId5">
            <a:alphaModFix amt="40000"/>
            <a:duotone>
              <a:prstClr val="black"/>
              <a:srgbClr val="537FAA">
                <a:tint val="45000"/>
                <a:satMod val="400000"/>
              </a:srgbClr>
            </a:duotone>
            <a:extLst>
              <a:ext uri="{28A0092B-C50C-407E-A947-70E740481C1C}">
                <a14:useLocalDpi xmlns:a14="http://schemas.microsoft.com/office/drawing/2010/main" val="0"/>
              </a:ext>
            </a:extLst>
          </a:blip>
          <a:srcRect l="30016" t="25077" r="32315" b="33500"/>
          <a:stretch/>
        </p:blipFill>
        <p:spPr>
          <a:xfrm rot="862777">
            <a:off x="4205722" y="518984"/>
            <a:ext cx="6984118" cy="6103819"/>
          </a:xfrm>
          <a:prstGeom prst="rect">
            <a:avLst/>
          </a:prstGeom>
        </p:spPr>
      </p:pic>
    </p:spTree>
    <p:extLst>
      <p:ext uri="{BB962C8B-B14F-4D97-AF65-F5344CB8AC3E}">
        <p14:creationId xmlns:p14="http://schemas.microsoft.com/office/powerpoint/2010/main" val="3802315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61"/>
                                        </p:tgtEl>
                                        <p:attrNameLst>
                                          <p:attrName>style.visibility</p:attrName>
                                        </p:attrNameLst>
                                      </p:cBhvr>
                                      <p:to>
                                        <p:strVal val="visible"/>
                                      </p:to>
                                    </p:set>
                                    <p:anim calcmode="lin" valueType="num">
                                      <p:cBhvr>
                                        <p:cTn id="7" dur="2000" fill="hold"/>
                                        <p:tgtEl>
                                          <p:spTgt spid="61"/>
                                        </p:tgtEl>
                                        <p:attrNameLst>
                                          <p:attrName>ppt_w</p:attrName>
                                        </p:attrNameLst>
                                      </p:cBhvr>
                                      <p:tavLst>
                                        <p:tav tm="0">
                                          <p:val>
                                            <p:fltVal val="0"/>
                                          </p:val>
                                        </p:tav>
                                        <p:tav tm="100000">
                                          <p:val>
                                            <p:strVal val="#ppt_w"/>
                                          </p:val>
                                        </p:tav>
                                      </p:tavLst>
                                    </p:anim>
                                    <p:anim calcmode="lin" valueType="num">
                                      <p:cBhvr>
                                        <p:cTn id="8" dur="2000" fill="hold"/>
                                        <p:tgtEl>
                                          <p:spTgt spid="61"/>
                                        </p:tgtEl>
                                        <p:attrNameLst>
                                          <p:attrName>ppt_h</p:attrName>
                                        </p:attrNameLst>
                                      </p:cBhvr>
                                      <p:tavLst>
                                        <p:tav tm="0">
                                          <p:val>
                                            <p:fltVal val="0"/>
                                          </p:val>
                                        </p:tav>
                                        <p:tav tm="100000">
                                          <p:val>
                                            <p:strVal val="#ppt_h"/>
                                          </p:val>
                                        </p:tav>
                                      </p:tavLst>
                                    </p:anim>
                                    <p:anim calcmode="lin" valueType="num">
                                      <p:cBhvr>
                                        <p:cTn id="9" dur="2000" fill="hold"/>
                                        <p:tgtEl>
                                          <p:spTgt spid="61"/>
                                        </p:tgtEl>
                                        <p:attrNameLst>
                                          <p:attrName>style.rotation</p:attrName>
                                        </p:attrNameLst>
                                      </p:cBhvr>
                                      <p:tavLst>
                                        <p:tav tm="0">
                                          <p:val>
                                            <p:fltVal val="90"/>
                                          </p:val>
                                        </p:tav>
                                        <p:tav tm="100000">
                                          <p:val>
                                            <p:fltVal val="0"/>
                                          </p:val>
                                        </p:tav>
                                      </p:tavLst>
                                    </p:anim>
                                    <p:animEffect transition="in" filter="fade">
                                      <p:cBhvr>
                                        <p:cTn id="10" dur="20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ggetto 3">
            <a:hlinkClick r:id="" action="ppaction://ole?verb=0"/>
            <a:extLst>
              <a:ext uri="{FF2B5EF4-FFF2-40B4-BE49-F238E27FC236}">
                <a16:creationId xmlns:a16="http://schemas.microsoft.com/office/drawing/2014/main" id="{0C4319FA-7D97-4EC0-B5DA-8B51B4418835}"/>
              </a:ext>
            </a:extLst>
          </p:cNvPr>
          <p:cNvGraphicFramePr>
            <a:graphicFrameLocks noChangeAspect="1"/>
          </p:cNvGraphicFramePr>
          <p:nvPr>
            <p:extLst>
              <p:ext uri="{D42A27DB-BD31-4B8C-83A1-F6EECF244321}">
                <p14:modId xmlns:p14="http://schemas.microsoft.com/office/powerpoint/2010/main" val="2450341771"/>
              </p:ext>
            </p:extLst>
          </p:nvPr>
        </p:nvGraphicFramePr>
        <p:xfrm>
          <a:off x="-510888" y="46037"/>
          <a:ext cx="12461150" cy="6765925"/>
        </p:xfrm>
        <a:graphic>
          <a:graphicData uri="http://schemas.openxmlformats.org/presentationml/2006/ole">
            <mc:AlternateContent xmlns:mc="http://schemas.openxmlformats.org/markup-compatibility/2006">
              <mc:Choice xmlns:v="urn:schemas-microsoft-com:vml" Requires="v">
                <p:oleObj spid="_x0000_s1037" name="Presentation" r:id="rId3" imgW="6096075" imgH="3429060" progId="PowerPoint.Show.12">
                  <p:embed/>
                </p:oleObj>
              </mc:Choice>
              <mc:Fallback>
                <p:oleObj name="Presentation" r:id="rId3" imgW="6096075" imgH="3429060" progId="PowerPoint.Show.12">
                  <p:embed/>
                  <p:pic>
                    <p:nvPicPr>
                      <p:cNvPr id="0" name=""/>
                      <p:cNvPicPr/>
                      <p:nvPr/>
                    </p:nvPicPr>
                    <p:blipFill>
                      <a:blip r:embed="rId4"/>
                      <a:stretch>
                        <a:fillRect/>
                      </a:stretch>
                    </p:blipFill>
                    <p:spPr>
                      <a:xfrm>
                        <a:off x="-510888" y="46037"/>
                        <a:ext cx="12461150" cy="6765925"/>
                      </a:xfrm>
                      <a:prstGeom prst="rect">
                        <a:avLst/>
                      </a:prstGeom>
                    </p:spPr>
                  </p:pic>
                </p:oleObj>
              </mc:Fallback>
            </mc:AlternateContent>
          </a:graphicData>
        </a:graphic>
      </p:graphicFrame>
    </p:spTree>
    <p:extLst>
      <p:ext uri="{BB962C8B-B14F-4D97-AF65-F5344CB8AC3E}">
        <p14:creationId xmlns:p14="http://schemas.microsoft.com/office/powerpoint/2010/main" val="28655881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13699067" y="372534"/>
            <a:ext cx="184731" cy="461665"/>
          </a:xfrm>
          <a:prstGeom prst="rect">
            <a:avLst/>
          </a:prstGeom>
          <a:noFill/>
        </p:spPr>
        <p:txBody>
          <a:bodyPr wrap="none" rtlCol="0">
            <a:spAutoFit/>
          </a:bodyPr>
          <a:lstStyle/>
          <a:p>
            <a:endParaRPr lang="it-IT" sz="2400" dirty="0"/>
          </a:p>
        </p:txBody>
      </p:sp>
      <p:pic>
        <p:nvPicPr>
          <p:cNvPr id="14" name="Picture 4" descr="logo_regione_marche (1).pdf"/>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73082" y="166695"/>
            <a:ext cx="1419904" cy="573358"/>
          </a:xfrm>
          <a:prstGeom prst="rect">
            <a:avLst/>
          </a:prstGeom>
        </p:spPr>
      </p:pic>
      <p:pic>
        <p:nvPicPr>
          <p:cNvPr id="15" name="Picture 5" descr="logoVETTORIALEARS.pdf"/>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1286" y="683484"/>
            <a:ext cx="943495" cy="865947"/>
          </a:xfrm>
          <a:prstGeom prst="rect">
            <a:avLst/>
          </a:prstGeom>
        </p:spPr>
      </p:pic>
      <p:sp>
        <p:nvSpPr>
          <p:cNvPr id="7" name="CasellaDiTesto 6">
            <a:extLst>
              <a:ext uri="{FF2B5EF4-FFF2-40B4-BE49-F238E27FC236}">
                <a16:creationId xmlns:a16="http://schemas.microsoft.com/office/drawing/2014/main" id="{A2844F41-E3B3-4695-831F-914B7361DD74}"/>
              </a:ext>
            </a:extLst>
          </p:cNvPr>
          <p:cNvSpPr txBox="1"/>
          <p:nvPr/>
        </p:nvSpPr>
        <p:spPr>
          <a:xfrm>
            <a:off x="560173" y="218004"/>
            <a:ext cx="8276967" cy="1022459"/>
          </a:xfrm>
          <a:prstGeom prst="rect">
            <a:avLst/>
          </a:prstGeom>
          <a:noFill/>
        </p:spPr>
        <p:txBody>
          <a:bodyPr wrap="square">
            <a:spAutoFit/>
          </a:bodyPr>
          <a:lstStyle/>
          <a:p>
            <a:pPr algn="ctr">
              <a:lnSpc>
                <a:spcPct val="115000"/>
              </a:lnSpc>
            </a:pPr>
            <a:r>
              <a:rPr lang="it-IT" sz="1800" b="1" dirty="0">
                <a:solidFill>
                  <a:srgbClr val="2D5294"/>
                </a:solidFill>
                <a:effectLst/>
                <a:latin typeface="Times New Roman" panose="02020603050405020304" pitchFamily="18" charset="0"/>
                <a:ea typeface="Times New Roman" panose="02020603050405020304" pitchFamily="18" charset="0"/>
              </a:rPr>
              <a:t>ORGANIZZAZIONE DELLA RETE ODONTOIATRICA REGIONALE </a:t>
            </a:r>
          </a:p>
          <a:p>
            <a:pPr algn="ctr">
              <a:lnSpc>
                <a:spcPct val="115000"/>
              </a:lnSpc>
            </a:pPr>
            <a:r>
              <a:rPr lang="it-IT" b="1" dirty="0">
                <a:solidFill>
                  <a:srgbClr val="2D5294"/>
                </a:solidFill>
                <a:latin typeface="Times New Roman" panose="02020603050405020304" pitchFamily="18" charset="0"/>
                <a:ea typeface="Times New Roman" panose="02020603050405020304" pitchFamily="18" charset="0"/>
              </a:rPr>
              <a:t>SEDI DI EROGAZIONE </a:t>
            </a:r>
            <a:endParaRPr lang="it-IT" b="1" dirty="0">
              <a:solidFill>
                <a:srgbClr val="000000"/>
              </a:solidFill>
              <a:latin typeface="Times New Roman" panose="02020603050405020304" pitchFamily="18" charset="0"/>
              <a:ea typeface="Times New Roman" panose="02020603050405020304" pitchFamily="18" charset="0"/>
            </a:endParaRPr>
          </a:p>
          <a:p>
            <a:pPr algn="just">
              <a:lnSpc>
                <a:spcPct val="115000"/>
              </a:lnSpc>
            </a:pPr>
            <a:endParaRPr lang="it-IT" sz="1800" b="1" dirty="0">
              <a:solidFill>
                <a:srgbClr val="000000"/>
              </a:solidFill>
              <a:effectLst/>
              <a:latin typeface="Times New Roman" panose="02020603050405020304" pitchFamily="18" charset="0"/>
              <a:ea typeface="Times New Roman" panose="02020603050405020304" pitchFamily="18" charset="0"/>
            </a:endParaRPr>
          </a:p>
        </p:txBody>
      </p:sp>
      <p:sp>
        <p:nvSpPr>
          <p:cNvPr id="9" name="CasellaDiTesto 8">
            <a:extLst>
              <a:ext uri="{FF2B5EF4-FFF2-40B4-BE49-F238E27FC236}">
                <a16:creationId xmlns:a16="http://schemas.microsoft.com/office/drawing/2014/main" id="{76D48F02-C743-4068-97DF-DE173019A26F}"/>
              </a:ext>
            </a:extLst>
          </p:cNvPr>
          <p:cNvSpPr txBox="1"/>
          <p:nvPr/>
        </p:nvSpPr>
        <p:spPr>
          <a:xfrm>
            <a:off x="237219" y="834199"/>
            <a:ext cx="11717562" cy="5443413"/>
          </a:xfrm>
          <a:prstGeom prst="rect">
            <a:avLst/>
          </a:prstGeom>
          <a:noFill/>
        </p:spPr>
        <p:txBody>
          <a:bodyPr wrap="square">
            <a:spAutoFit/>
          </a:bodyPr>
          <a:lstStyle/>
          <a:p>
            <a:r>
              <a:rPr lang="it-IT" sz="1600" b="1" dirty="0">
                <a:solidFill>
                  <a:srgbClr val="2D5294"/>
                </a:solidFill>
                <a:effectLst/>
                <a:latin typeface="Times New Roman" panose="02020603050405020304" pitchFamily="18" charset="0"/>
                <a:ea typeface="Times New Roman" panose="02020603050405020304" pitchFamily="18" charset="0"/>
              </a:rPr>
              <a:t>CENTRI HUB </a:t>
            </a:r>
            <a:endParaRPr lang="it-IT" sz="1600" b="1" dirty="0">
              <a:solidFill>
                <a:srgbClr val="000000"/>
              </a:solidFill>
              <a:effectLst/>
              <a:latin typeface="Times New Roman" panose="02020603050405020304" pitchFamily="18" charset="0"/>
              <a:ea typeface="Times New Roman" panose="02020603050405020304" pitchFamily="18" charset="0"/>
            </a:endParaRPr>
          </a:p>
          <a:p>
            <a:pPr>
              <a:lnSpc>
                <a:spcPct val="115000"/>
              </a:lnSpc>
            </a:pPr>
            <a:r>
              <a:rPr lang="it-IT" sz="1600" b="1" dirty="0">
                <a:solidFill>
                  <a:srgbClr val="2D5294"/>
                </a:solidFill>
                <a:latin typeface="Times New Roman" panose="02020603050405020304" pitchFamily="18" charset="0"/>
              </a:rPr>
              <a:t>Nella rete odontoiatrica sono identificati 3 centri HUB:</a:t>
            </a:r>
          </a:p>
          <a:p>
            <a:pPr marL="342900" lvl="0" indent="-342900" algn="just">
              <a:lnSpc>
                <a:spcPct val="115000"/>
              </a:lnSpc>
              <a:buFont typeface="+mj-lt"/>
              <a:buAutoNum type="arabicParenR"/>
            </a:pPr>
            <a:r>
              <a:rPr lang="it-IT" sz="1600" dirty="0">
                <a:solidFill>
                  <a:srgbClr val="000000"/>
                </a:solidFill>
                <a:effectLst/>
                <a:latin typeface="Times New Roman" panose="02020603050405020304" pitchFamily="18" charset="0"/>
                <a:ea typeface="Times New Roman" panose="02020603050405020304" pitchFamily="18" charset="0"/>
              </a:rPr>
              <a:t>AOU delle Marche</a:t>
            </a:r>
          </a:p>
          <a:p>
            <a:pPr marL="342900" lvl="0" indent="-342900" algn="just">
              <a:spcBef>
                <a:spcPts val="50"/>
              </a:spcBef>
              <a:spcAft>
                <a:spcPts val="0"/>
              </a:spcAft>
              <a:buFont typeface="Times New Roman" panose="02020603050405020304" pitchFamily="18" charset="0"/>
              <a:buChar char="-"/>
            </a:pPr>
            <a:r>
              <a:rPr lang="it-IT" sz="1600" dirty="0">
                <a:solidFill>
                  <a:srgbClr val="000000"/>
                </a:solidFill>
                <a:effectLst/>
                <a:latin typeface="Times New Roman" panose="02020603050405020304" pitchFamily="18" charset="0"/>
                <a:ea typeface="Times New Roman" panose="02020603050405020304" pitchFamily="18" charset="0"/>
              </a:rPr>
              <a:t>Riferimento per la prevenzione, diagnosi e cura delle patologie odontostomatologiche in pazienti disabili e delle </a:t>
            </a:r>
            <a:r>
              <a:rPr lang="it-IT" sz="1600" dirty="0" err="1">
                <a:solidFill>
                  <a:srgbClr val="000000"/>
                </a:solidFill>
                <a:effectLst/>
                <a:latin typeface="Times New Roman" panose="02020603050405020304" pitchFamily="18" charset="0"/>
                <a:ea typeface="Times New Roman" panose="02020603050405020304" pitchFamily="18" charset="0"/>
              </a:rPr>
              <a:t>osteonecrosi</a:t>
            </a:r>
            <a:r>
              <a:rPr lang="it-IT" sz="1600" dirty="0">
                <a:solidFill>
                  <a:srgbClr val="000000"/>
                </a:solidFill>
                <a:effectLst/>
                <a:latin typeface="Times New Roman" panose="02020603050405020304" pitchFamily="18" charset="0"/>
                <a:ea typeface="Times New Roman" panose="02020603050405020304" pitchFamily="18" charset="0"/>
              </a:rPr>
              <a:t> dei mascellari da </a:t>
            </a:r>
            <a:r>
              <a:rPr lang="it-IT" sz="1600" dirty="0" err="1">
                <a:solidFill>
                  <a:srgbClr val="000000"/>
                </a:solidFill>
                <a:effectLst/>
                <a:latin typeface="Times New Roman" panose="02020603050405020304" pitchFamily="18" charset="0"/>
                <a:ea typeface="Times New Roman" panose="02020603050405020304" pitchFamily="18" charset="0"/>
              </a:rPr>
              <a:t>bifosfonati</a:t>
            </a:r>
            <a:r>
              <a:rPr lang="it-IT" sz="1600" dirty="0">
                <a:solidFill>
                  <a:srgbClr val="000000"/>
                </a:solidFill>
                <a:effectLst/>
                <a:latin typeface="Times New Roman" panose="02020603050405020304" pitchFamily="18" charset="0"/>
                <a:ea typeface="Times New Roman" panose="02020603050405020304" pitchFamily="18" charset="0"/>
              </a:rPr>
              <a:t> e altri farmaci.</a:t>
            </a:r>
            <a:endParaRPr lang="it-IT" sz="1600" dirty="0">
              <a:effectLst/>
              <a:latin typeface="Times New Roman" panose="02020603050405020304" pitchFamily="18" charset="0"/>
              <a:ea typeface="Times New Roman" panose="02020603050405020304" pitchFamily="18" charset="0"/>
            </a:endParaRPr>
          </a:p>
          <a:p>
            <a:pPr marL="342900" lvl="0" indent="-342900" algn="just">
              <a:spcBef>
                <a:spcPts val="50"/>
              </a:spcBef>
              <a:spcAft>
                <a:spcPts val="0"/>
              </a:spcAft>
              <a:buFont typeface="Times New Roman" panose="02020603050405020304" pitchFamily="18" charset="0"/>
              <a:buChar char="-"/>
            </a:pPr>
            <a:r>
              <a:rPr lang="it-IT" sz="1600" dirty="0">
                <a:solidFill>
                  <a:srgbClr val="000000"/>
                </a:solidFill>
                <a:effectLst/>
                <a:latin typeface="Times New Roman" panose="02020603050405020304" pitchFamily="18" charset="0"/>
                <a:ea typeface="Times New Roman" panose="02020603050405020304" pitchFamily="18" charset="0"/>
              </a:rPr>
              <a:t>Prevenzione diagnosi e cura delle patologie chirurgiche odontostomatologiche dei pazienti clinicamente fragili (vulnerabilità sanitaria).</a:t>
            </a:r>
            <a:endParaRPr lang="it-IT" sz="1600" dirty="0">
              <a:effectLst/>
              <a:latin typeface="Times New Roman" panose="02020603050405020304" pitchFamily="18" charset="0"/>
              <a:ea typeface="Times New Roman" panose="02020603050405020304" pitchFamily="18" charset="0"/>
            </a:endParaRPr>
          </a:p>
          <a:p>
            <a:pPr marL="342900" lvl="0" indent="-342900" algn="just">
              <a:spcBef>
                <a:spcPts val="50"/>
              </a:spcBef>
              <a:spcAft>
                <a:spcPts val="0"/>
              </a:spcAft>
              <a:buFont typeface="Times New Roman" panose="02020603050405020304" pitchFamily="18" charset="0"/>
              <a:buChar char="-"/>
            </a:pPr>
            <a:r>
              <a:rPr lang="it-IT" sz="1600" dirty="0">
                <a:solidFill>
                  <a:srgbClr val="000000"/>
                </a:solidFill>
                <a:effectLst/>
                <a:latin typeface="Times New Roman" panose="02020603050405020304" pitchFamily="18" charset="0"/>
                <a:ea typeface="Times New Roman" panose="02020603050405020304" pitchFamily="18" charset="0"/>
              </a:rPr>
              <a:t>Diagnosi e terapia delle patologie orali benigne e maligne dell’apparato </a:t>
            </a:r>
            <a:r>
              <a:rPr lang="it-IT" sz="1600" dirty="0" err="1">
                <a:solidFill>
                  <a:srgbClr val="000000"/>
                </a:solidFill>
                <a:effectLst/>
                <a:latin typeface="Times New Roman" panose="02020603050405020304" pitchFamily="18" charset="0"/>
                <a:ea typeface="Times New Roman" panose="02020603050405020304" pitchFamily="18" charset="0"/>
              </a:rPr>
              <a:t>stomatognatico</a:t>
            </a:r>
            <a:r>
              <a:rPr lang="it-IT" sz="1600" dirty="0">
                <a:solidFill>
                  <a:srgbClr val="000000"/>
                </a:solidFill>
                <a:effectLst/>
                <a:latin typeface="Times New Roman" panose="02020603050405020304" pitchFamily="18" charset="0"/>
                <a:ea typeface="Times New Roman" panose="02020603050405020304" pitchFamily="18" charset="0"/>
              </a:rPr>
              <a:t> e dei pazienti pediatrici </a:t>
            </a:r>
            <a:r>
              <a:rPr lang="it-IT" sz="1600" dirty="0" err="1">
                <a:solidFill>
                  <a:srgbClr val="000000"/>
                </a:solidFill>
                <a:effectLst/>
                <a:latin typeface="Times New Roman" panose="02020603050405020304" pitchFamily="18" charset="0"/>
                <a:ea typeface="Times New Roman" panose="02020603050405020304" pitchFamily="18" charset="0"/>
              </a:rPr>
              <a:t>oncoematologici</a:t>
            </a:r>
            <a:r>
              <a:rPr lang="it-IT" sz="1600" dirty="0">
                <a:solidFill>
                  <a:srgbClr val="000000"/>
                </a:solidFill>
                <a:effectLst/>
                <a:latin typeface="Times New Roman" panose="02020603050405020304" pitchFamily="18" charset="0"/>
                <a:ea typeface="Times New Roman" panose="02020603050405020304" pitchFamily="18" charset="0"/>
              </a:rPr>
              <a:t>.</a:t>
            </a:r>
            <a:endParaRPr lang="it-IT" sz="1600" dirty="0">
              <a:effectLst/>
              <a:latin typeface="Times New Roman" panose="02020603050405020304" pitchFamily="18" charset="0"/>
              <a:ea typeface="Times New Roman" panose="02020603050405020304" pitchFamily="18" charset="0"/>
            </a:endParaRPr>
          </a:p>
          <a:p>
            <a:pPr marL="342900" lvl="0" indent="-342900" algn="just">
              <a:spcBef>
                <a:spcPts val="50"/>
              </a:spcBef>
              <a:spcAft>
                <a:spcPts val="0"/>
              </a:spcAft>
              <a:buFont typeface="Times New Roman" panose="02020603050405020304" pitchFamily="18" charset="0"/>
              <a:buChar char="-"/>
            </a:pPr>
            <a:r>
              <a:rPr lang="it-IT" sz="1600" dirty="0">
                <a:solidFill>
                  <a:srgbClr val="000000"/>
                </a:solidFill>
                <a:effectLst/>
                <a:latin typeface="Times New Roman" panose="02020603050405020304" pitchFamily="18" charset="0"/>
                <a:ea typeface="Times New Roman" panose="02020603050405020304" pitchFamily="18" charset="0"/>
              </a:rPr>
              <a:t>Chirurgia orale e dei mascellari di alta complessità.</a:t>
            </a:r>
            <a:endParaRPr lang="it-IT" sz="1600" dirty="0">
              <a:effectLst/>
              <a:latin typeface="Times New Roman" panose="02020603050405020304" pitchFamily="18" charset="0"/>
              <a:ea typeface="Times New Roman" panose="02020603050405020304" pitchFamily="18" charset="0"/>
            </a:endParaRPr>
          </a:p>
          <a:p>
            <a:pPr marL="342900" lvl="0" indent="-342900" algn="just">
              <a:spcBef>
                <a:spcPts val="50"/>
              </a:spcBef>
              <a:spcAft>
                <a:spcPts val="0"/>
              </a:spcAft>
              <a:buFont typeface="Times New Roman" panose="02020603050405020304" pitchFamily="18" charset="0"/>
              <a:buChar char="-"/>
            </a:pPr>
            <a:r>
              <a:rPr lang="it-IT" sz="1600" dirty="0">
                <a:solidFill>
                  <a:srgbClr val="000000"/>
                </a:solidFill>
                <a:effectLst/>
                <a:latin typeface="Times New Roman" panose="02020603050405020304" pitchFamily="18" charset="0"/>
                <a:ea typeface="Times New Roman" panose="02020603050405020304" pitchFamily="18" charset="0"/>
              </a:rPr>
              <a:t>Prevenzione, diagnosi e terapia chirurgica dei pazienti clinicamente complessi in età evolutiva.</a:t>
            </a:r>
            <a:endParaRPr lang="it-IT" sz="1600" dirty="0">
              <a:effectLst/>
              <a:latin typeface="Times New Roman" panose="02020603050405020304" pitchFamily="18" charset="0"/>
              <a:ea typeface="Times New Roman" panose="02020603050405020304" pitchFamily="18" charset="0"/>
            </a:endParaRPr>
          </a:p>
          <a:p>
            <a:pPr marL="342900" lvl="0" indent="-342900" algn="just">
              <a:spcBef>
                <a:spcPts val="50"/>
              </a:spcBef>
              <a:spcAft>
                <a:spcPts val="0"/>
              </a:spcAft>
              <a:buFont typeface="Times New Roman" panose="02020603050405020304" pitchFamily="18" charset="0"/>
              <a:buChar char="-"/>
            </a:pPr>
            <a:r>
              <a:rPr lang="it-IT" sz="1600" dirty="0">
                <a:solidFill>
                  <a:srgbClr val="000000"/>
                </a:solidFill>
                <a:effectLst/>
                <a:latin typeface="Times New Roman" panose="02020603050405020304" pitchFamily="18" charset="0"/>
                <a:ea typeface="Times New Roman" panose="02020603050405020304" pitchFamily="18" charset="0"/>
              </a:rPr>
              <a:t>Traumatologia </a:t>
            </a:r>
            <a:r>
              <a:rPr lang="it-IT" sz="1600" dirty="0" err="1">
                <a:solidFill>
                  <a:srgbClr val="000000"/>
                </a:solidFill>
                <a:effectLst/>
                <a:latin typeface="Times New Roman" panose="02020603050405020304" pitchFamily="18" charset="0"/>
                <a:ea typeface="Times New Roman" panose="02020603050405020304" pitchFamily="18" charset="0"/>
              </a:rPr>
              <a:t>osteodentale</a:t>
            </a:r>
            <a:r>
              <a:rPr lang="it-IT" sz="1600" dirty="0">
                <a:solidFill>
                  <a:srgbClr val="000000"/>
                </a:solidFill>
                <a:effectLst/>
                <a:latin typeface="Times New Roman" panose="02020603050405020304" pitchFamily="18" charset="0"/>
                <a:ea typeface="Times New Roman" panose="02020603050405020304" pitchFamily="18" charset="0"/>
              </a:rPr>
              <a:t> in età adulta e Pediatrica.</a:t>
            </a:r>
            <a:endParaRPr lang="it-IT" sz="1600" dirty="0">
              <a:effectLst/>
              <a:latin typeface="Times New Roman" panose="02020603050405020304" pitchFamily="18" charset="0"/>
              <a:ea typeface="Times New Roman" panose="02020603050405020304" pitchFamily="18" charset="0"/>
            </a:endParaRPr>
          </a:p>
          <a:p>
            <a:pPr marL="457200" algn="just">
              <a:spcBef>
                <a:spcPts val="50"/>
              </a:spcBef>
              <a:spcAft>
                <a:spcPts val="0"/>
              </a:spcAft>
            </a:pPr>
            <a:r>
              <a:rPr lang="it-IT" sz="1600" dirty="0">
                <a:solidFill>
                  <a:srgbClr val="000000"/>
                </a:solidFill>
                <a:effectLst/>
                <a:latin typeface="Times New Roman" panose="02020603050405020304" pitchFamily="18" charset="0"/>
                <a:ea typeface="Times New Roman" panose="02020603050405020304" pitchFamily="18" charset="0"/>
              </a:rPr>
              <a:t> </a:t>
            </a:r>
            <a:endParaRPr lang="it-IT" sz="1600" dirty="0">
              <a:effectLst/>
              <a:latin typeface="Times New Roman" panose="02020603050405020304" pitchFamily="18" charset="0"/>
              <a:ea typeface="Times New Roman" panose="02020603050405020304" pitchFamily="18" charset="0"/>
            </a:endParaRPr>
          </a:p>
          <a:p>
            <a:pPr lvl="0" algn="just">
              <a:lnSpc>
                <a:spcPct val="115000"/>
              </a:lnSpc>
            </a:pPr>
            <a:r>
              <a:rPr lang="it-IT" sz="1600" dirty="0">
                <a:solidFill>
                  <a:srgbClr val="000000"/>
                </a:solidFill>
                <a:effectLst/>
                <a:latin typeface="Times New Roman" panose="02020603050405020304" pitchFamily="18" charset="0"/>
                <a:ea typeface="Times New Roman" panose="02020603050405020304" pitchFamily="18" charset="0"/>
              </a:rPr>
              <a:t>2)    AST Ancona</a:t>
            </a:r>
          </a:p>
          <a:p>
            <a:pPr marL="342900" indent="-342900" algn="just">
              <a:spcBef>
                <a:spcPts val="50"/>
              </a:spcBef>
              <a:buFont typeface="Times New Roman" panose="02020603050405020304" pitchFamily="18" charset="0"/>
              <a:buChar char="-"/>
            </a:pPr>
            <a:r>
              <a:rPr lang="it-IT" sz="1600" dirty="0">
                <a:solidFill>
                  <a:srgbClr val="000000"/>
                </a:solidFill>
                <a:latin typeface="Times New Roman" panose="02020603050405020304" pitchFamily="18" charset="0"/>
              </a:rPr>
              <a:t>Riferimento per le diagnosi e trattamento patologie neoplastiche del cavo orale e ghiandole salivari, patologie articolari temporo-mandibolari, sindromi da apnee notturne; correzione di malformazioni cranio-facciali dell’età adulta ed evolutiva.</a:t>
            </a:r>
          </a:p>
          <a:p>
            <a:pPr marL="342900" indent="-342900" algn="just">
              <a:spcBef>
                <a:spcPts val="50"/>
              </a:spcBef>
              <a:buFont typeface="Times New Roman" panose="02020603050405020304" pitchFamily="18" charset="0"/>
              <a:buChar char="-"/>
            </a:pPr>
            <a:r>
              <a:rPr lang="it-IT" sz="1600" dirty="0">
                <a:solidFill>
                  <a:srgbClr val="000000"/>
                </a:solidFill>
                <a:latin typeface="Times New Roman" panose="02020603050405020304" pitchFamily="18" charset="0"/>
              </a:rPr>
              <a:t>Coordinamento per l’organizzazione delle sedi </a:t>
            </a:r>
            <a:r>
              <a:rPr lang="it-IT" sz="1600" dirty="0" err="1">
                <a:solidFill>
                  <a:srgbClr val="000000"/>
                </a:solidFill>
                <a:latin typeface="Times New Roman" panose="02020603050405020304" pitchFamily="18" charset="0"/>
              </a:rPr>
              <a:t>Spoke</a:t>
            </a:r>
            <a:r>
              <a:rPr lang="it-IT" sz="1600" dirty="0">
                <a:solidFill>
                  <a:srgbClr val="000000"/>
                </a:solidFill>
                <a:latin typeface="Times New Roman" panose="02020603050405020304" pitchFamily="18" charset="0"/>
              </a:rPr>
              <a:t>, Ospedaliere e Territoriali.</a:t>
            </a:r>
          </a:p>
          <a:p>
            <a:pPr algn="just">
              <a:lnSpc>
                <a:spcPct val="115000"/>
              </a:lnSpc>
              <a:spcBef>
                <a:spcPts val="50"/>
              </a:spcBef>
            </a:pPr>
            <a:endParaRPr lang="it-IT" sz="1600" u="sng" dirty="0">
              <a:solidFill>
                <a:srgbClr val="000000"/>
              </a:solidFill>
              <a:latin typeface="Times New Roman" panose="02020603050405020304" pitchFamily="18" charset="0"/>
            </a:endParaRPr>
          </a:p>
          <a:p>
            <a:pPr lvl="0" algn="just">
              <a:lnSpc>
                <a:spcPct val="115000"/>
              </a:lnSpc>
            </a:pPr>
            <a:r>
              <a:rPr lang="it-IT" sz="1600" dirty="0">
                <a:solidFill>
                  <a:srgbClr val="000000"/>
                </a:solidFill>
                <a:effectLst/>
                <a:latin typeface="Times New Roman" panose="02020603050405020304" pitchFamily="18" charset="0"/>
                <a:ea typeface="Times New Roman" panose="02020603050405020304" pitchFamily="18" charset="0"/>
              </a:rPr>
              <a:t>3)    INRCA di Ancona</a:t>
            </a:r>
          </a:p>
          <a:p>
            <a:pPr marL="342900" indent="-342900" algn="just">
              <a:lnSpc>
                <a:spcPct val="115000"/>
              </a:lnSpc>
              <a:spcBef>
                <a:spcPts val="50"/>
              </a:spcBef>
              <a:buFont typeface="Times New Roman" panose="02020603050405020304" pitchFamily="18" charset="0"/>
              <a:buChar char="-"/>
            </a:pPr>
            <a:r>
              <a:rPr lang="it-IT" sz="1600" dirty="0">
                <a:solidFill>
                  <a:srgbClr val="000000"/>
                </a:solidFill>
                <a:latin typeface="Times New Roman" panose="02020603050405020304" pitchFamily="18" charset="0"/>
              </a:rPr>
              <a:t>Riferimento per i soggetti anziani (maggiori di 65 anni) con vulnerabilità sanitaria e sociale e nell’adulto, per la medicina orale e le patologie rare odontostomatologiche.</a:t>
            </a:r>
          </a:p>
          <a:p>
            <a:pPr marL="342900" indent="-342900" algn="just">
              <a:lnSpc>
                <a:spcPct val="115000"/>
              </a:lnSpc>
              <a:spcBef>
                <a:spcPts val="50"/>
              </a:spcBef>
              <a:buFont typeface="Times New Roman" panose="02020603050405020304" pitchFamily="18" charset="0"/>
              <a:buChar char="-"/>
            </a:pPr>
            <a:r>
              <a:rPr lang="it-IT" sz="1600" dirty="0">
                <a:solidFill>
                  <a:srgbClr val="000000"/>
                </a:solidFill>
                <a:latin typeface="Times New Roman" panose="02020603050405020304" pitchFamily="18" charset="0"/>
              </a:rPr>
              <a:t>Coordinamento </a:t>
            </a:r>
            <a:r>
              <a:rPr lang="it-IT" sz="1600" dirty="0">
                <a:solidFill>
                  <a:srgbClr val="000000"/>
                </a:solidFill>
                <a:effectLst/>
                <a:latin typeface="Times New Roman" panose="02020603050405020304" pitchFamily="18" charset="0"/>
                <a:ea typeface="Times New Roman" panose="02020603050405020304" pitchFamily="18" charset="0"/>
              </a:rPr>
              <a:t>per l’attività di formazione e ricerca.</a:t>
            </a:r>
          </a:p>
        </p:txBody>
      </p:sp>
    </p:spTree>
    <p:extLst>
      <p:ext uri="{BB962C8B-B14F-4D97-AF65-F5344CB8AC3E}">
        <p14:creationId xmlns:p14="http://schemas.microsoft.com/office/powerpoint/2010/main" val="10726532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13699067" y="372534"/>
            <a:ext cx="184731" cy="461665"/>
          </a:xfrm>
          <a:prstGeom prst="rect">
            <a:avLst/>
          </a:prstGeom>
          <a:noFill/>
        </p:spPr>
        <p:txBody>
          <a:bodyPr wrap="none" rtlCol="0">
            <a:spAutoFit/>
          </a:bodyPr>
          <a:lstStyle/>
          <a:p>
            <a:endParaRPr lang="it-IT" sz="2400" dirty="0"/>
          </a:p>
        </p:txBody>
      </p:sp>
      <p:pic>
        <p:nvPicPr>
          <p:cNvPr id="14" name="Picture 4" descr="logo_regione_marche (1).pdf"/>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73082" y="166695"/>
            <a:ext cx="1419904" cy="573358"/>
          </a:xfrm>
          <a:prstGeom prst="rect">
            <a:avLst/>
          </a:prstGeom>
        </p:spPr>
      </p:pic>
      <p:pic>
        <p:nvPicPr>
          <p:cNvPr id="15" name="Picture 5" descr="logoVETTORIALEARS.pdf"/>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1286" y="683484"/>
            <a:ext cx="943495" cy="865947"/>
          </a:xfrm>
          <a:prstGeom prst="rect">
            <a:avLst/>
          </a:prstGeom>
        </p:spPr>
      </p:pic>
      <p:sp>
        <p:nvSpPr>
          <p:cNvPr id="7" name="CasellaDiTesto 6">
            <a:extLst>
              <a:ext uri="{FF2B5EF4-FFF2-40B4-BE49-F238E27FC236}">
                <a16:creationId xmlns:a16="http://schemas.microsoft.com/office/drawing/2014/main" id="{A2844F41-E3B3-4695-831F-914B7361DD74}"/>
              </a:ext>
            </a:extLst>
          </p:cNvPr>
          <p:cNvSpPr txBox="1"/>
          <p:nvPr/>
        </p:nvSpPr>
        <p:spPr>
          <a:xfrm>
            <a:off x="560173" y="218004"/>
            <a:ext cx="8276967" cy="1022459"/>
          </a:xfrm>
          <a:prstGeom prst="rect">
            <a:avLst/>
          </a:prstGeom>
          <a:noFill/>
        </p:spPr>
        <p:txBody>
          <a:bodyPr wrap="square">
            <a:spAutoFit/>
          </a:bodyPr>
          <a:lstStyle/>
          <a:p>
            <a:pPr algn="ctr">
              <a:lnSpc>
                <a:spcPct val="115000"/>
              </a:lnSpc>
            </a:pPr>
            <a:r>
              <a:rPr lang="it-IT" sz="1800" b="1" dirty="0">
                <a:solidFill>
                  <a:srgbClr val="2D5294"/>
                </a:solidFill>
                <a:effectLst/>
                <a:latin typeface="Times New Roman" panose="02020603050405020304" pitchFamily="18" charset="0"/>
                <a:ea typeface="Times New Roman" panose="02020603050405020304" pitchFamily="18" charset="0"/>
              </a:rPr>
              <a:t>ORGANIZZAZIONE DELLA RETE ODONTOIATRICA REGIONALE </a:t>
            </a:r>
          </a:p>
          <a:p>
            <a:pPr algn="ctr">
              <a:lnSpc>
                <a:spcPct val="115000"/>
              </a:lnSpc>
            </a:pPr>
            <a:r>
              <a:rPr lang="it-IT" b="1" dirty="0">
                <a:solidFill>
                  <a:srgbClr val="2D5294"/>
                </a:solidFill>
                <a:latin typeface="Times New Roman" panose="02020603050405020304" pitchFamily="18" charset="0"/>
                <a:ea typeface="Times New Roman" panose="02020603050405020304" pitchFamily="18" charset="0"/>
              </a:rPr>
              <a:t>SEDI DI EROGAZIONE </a:t>
            </a:r>
            <a:endParaRPr lang="it-IT" b="1" dirty="0">
              <a:solidFill>
                <a:srgbClr val="000000"/>
              </a:solidFill>
              <a:latin typeface="Times New Roman" panose="02020603050405020304" pitchFamily="18" charset="0"/>
              <a:ea typeface="Times New Roman" panose="02020603050405020304" pitchFamily="18" charset="0"/>
            </a:endParaRPr>
          </a:p>
          <a:p>
            <a:pPr algn="just">
              <a:lnSpc>
                <a:spcPct val="115000"/>
              </a:lnSpc>
            </a:pPr>
            <a:endParaRPr lang="it-IT" sz="1800" b="1" dirty="0">
              <a:solidFill>
                <a:srgbClr val="000000"/>
              </a:solidFill>
              <a:effectLst/>
              <a:latin typeface="Times New Roman" panose="02020603050405020304" pitchFamily="18" charset="0"/>
              <a:ea typeface="Times New Roman" panose="02020603050405020304" pitchFamily="18" charset="0"/>
            </a:endParaRPr>
          </a:p>
        </p:txBody>
      </p:sp>
      <p:sp>
        <p:nvSpPr>
          <p:cNvPr id="9" name="CasellaDiTesto 8">
            <a:extLst>
              <a:ext uri="{FF2B5EF4-FFF2-40B4-BE49-F238E27FC236}">
                <a16:creationId xmlns:a16="http://schemas.microsoft.com/office/drawing/2014/main" id="{76D48F02-C743-4068-97DF-DE173019A26F}"/>
              </a:ext>
            </a:extLst>
          </p:cNvPr>
          <p:cNvSpPr txBox="1"/>
          <p:nvPr/>
        </p:nvSpPr>
        <p:spPr>
          <a:xfrm>
            <a:off x="395417" y="1116457"/>
            <a:ext cx="10173348" cy="4124847"/>
          </a:xfrm>
          <a:prstGeom prst="rect">
            <a:avLst/>
          </a:prstGeom>
          <a:noFill/>
        </p:spPr>
        <p:txBody>
          <a:bodyPr wrap="square">
            <a:spAutoFit/>
          </a:bodyPr>
          <a:lstStyle/>
          <a:p>
            <a:r>
              <a:rPr lang="it-IT" sz="1800" b="1" dirty="0">
                <a:solidFill>
                  <a:srgbClr val="2D5294"/>
                </a:solidFill>
                <a:effectLst/>
                <a:latin typeface="Times New Roman" panose="02020603050405020304" pitchFamily="18" charset="0"/>
                <a:ea typeface="Times New Roman" panose="02020603050405020304" pitchFamily="18" charset="0"/>
              </a:rPr>
              <a:t>CENTRI SPOKE: </a:t>
            </a:r>
          </a:p>
          <a:p>
            <a:endParaRPr lang="it-IT" sz="1800" b="1" dirty="0">
              <a:solidFill>
                <a:srgbClr val="000000"/>
              </a:solidFill>
              <a:effectLst/>
              <a:latin typeface="Times New Roman" panose="02020603050405020304" pitchFamily="18" charset="0"/>
              <a:ea typeface="Times New Roman" panose="02020603050405020304" pitchFamily="18" charset="0"/>
            </a:endParaRPr>
          </a:p>
          <a:p>
            <a:pPr algn="just">
              <a:lnSpc>
                <a:spcPct val="115000"/>
              </a:lnSpc>
            </a:pPr>
            <a:r>
              <a:rPr lang="it-IT" sz="1800" b="1" dirty="0">
                <a:solidFill>
                  <a:srgbClr val="2D5294"/>
                </a:solidFill>
                <a:effectLst/>
                <a:latin typeface="Times New Roman" panose="02020603050405020304" pitchFamily="18" charset="0"/>
                <a:ea typeface="Times New Roman" panose="02020603050405020304" pitchFamily="18" charset="0"/>
              </a:rPr>
              <a:t>Ospedalieri</a:t>
            </a:r>
            <a:r>
              <a:rPr lang="it-IT" sz="1800" dirty="0">
                <a:solidFill>
                  <a:srgbClr val="2D5294"/>
                </a:solidFill>
                <a:effectLst/>
                <a:latin typeface="Times New Roman" panose="02020603050405020304" pitchFamily="18" charset="0"/>
                <a:ea typeface="Times New Roman" panose="02020603050405020304" pitchFamily="18" charset="0"/>
              </a:rPr>
              <a:t>:</a:t>
            </a:r>
            <a:r>
              <a:rPr lang="it-IT" sz="1800" dirty="0">
                <a:solidFill>
                  <a:srgbClr val="000000"/>
                </a:solidFill>
                <a:effectLst/>
                <a:latin typeface="Times New Roman" panose="02020603050405020304" pitchFamily="18" charset="0"/>
                <a:ea typeface="Times New Roman" panose="02020603050405020304" pitchFamily="18" charset="0"/>
              </a:rPr>
              <a:t> erogano prestazioni a pazienti in condizione di fragilità clinica che necessitano di ambiente protetto per prestazioni ambulatoriali e/o terapie chirurgiche in regime diurno. </a:t>
            </a:r>
          </a:p>
          <a:p>
            <a:pPr algn="just">
              <a:lnSpc>
                <a:spcPct val="115000"/>
              </a:lnSpc>
            </a:pPr>
            <a:endParaRPr lang="it-IT" sz="1800" dirty="0">
              <a:solidFill>
                <a:srgbClr val="000000"/>
              </a:solidFill>
              <a:effectLst/>
              <a:latin typeface="Times New Roman" panose="02020603050405020304" pitchFamily="18" charset="0"/>
              <a:ea typeface="Times New Roman" panose="02020603050405020304" pitchFamily="18" charset="0"/>
            </a:endParaRPr>
          </a:p>
          <a:p>
            <a:pPr algn="just">
              <a:lnSpc>
                <a:spcPct val="115000"/>
              </a:lnSpc>
            </a:pPr>
            <a:r>
              <a:rPr lang="it-IT" sz="1800" b="1" dirty="0">
                <a:solidFill>
                  <a:srgbClr val="2D5294"/>
                </a:solidFill>
                <a:effectLst/>
                <a:latin typeface="Times New Roman" panose="02020603050405020304" pitchFamily="18" charset="0"/>
                <a:ea typeface="Times New Roman" panose="02020603050405020304" pitchFamily="18" charset="0"/>
              </a:rPr>
              <a:t>Territoriali:</a:t>
            </a:r>
            <a:r>
              <a:rPr lang="it-IT" sz="1800" b="1" dirty="0">
                <a:solidFill>
                  <a:srgbClr val="000000"/>
                </a:solidFill>
                <a:effectLst/>
                <a:latin typeface="Times New Roman" panose="02020603050405020304" pitchFamily="18" charset="0"/>
                <a:ea typeface="Times New Roman" panose="02020603050405020304" pitchFamily="18" charset="0"/>
              </a:rPr>
              <a:t> </a:t>
            </a:r>
            <a:r>
              <a:rPr lang="it-IT" sz="1800" dirty="0">
                <a:solidFill>
                  <a:srgbClr val="000000"/>
                </a:solidFill>
                <a:effectLst/>
                <a:latin typeface="Times New Roman" panose="02020603050405020304" pitchFamily="18" charset="0"/>
                <a:ea typeface="Times New Roman" panose="02020603050405020304" pitchFamily="18" charset="0"/>
              </a:rPr>
              <a:t>erogano prestazioni ambulatoriali di non elevata complessità indirizzate a pazienti che non presentano rilevanti fattori di rischio clinico (fragilità sociale). In condizione di fragilità clinica il paziente viene inviato presso il centro ospedaliero di riferimento mediante specifici percorsi organizzativi intra-aziendali.</a:t>
            </a:r>
          </a:p>
          <a:p>
            <a:pPr algn="just">
              <a:lnSpc>
                <a:spcPct val="115000"/>
              </a:lnSpc>
            </a:pPr>
            <a:endParaRPr lang="it-IT" sz="1800" dirty="0">
              <a:solidFill>
                <a:srgbClr val="000000"/>
              </a:solidFill>
              <a:effectLst/>
              <a:latin typeface="Times New Roman" panose="02020603050405020304" pitchFamily="18" charset="0"/>
              <a:ea typeface="Times New Roman" panose="02020603050405020304" pitchFamily="18" charset="0"/>
            </a:endParaRPr>
          </a:p>
          <a:p>
            <a:pPr algn="just">
              <a:lnSpc>
                <a:spcPct val="115000"/>
              </a:lnSpc>
            </a:pPr>
            <a:r>
              <a:rPr lang="it-IT" b="1" dirty="0">
                <a:solidFill>
                  <a:srgbClr val="2D5294"/>
                </a:solidFill>
                <a:latin typeface="Times New Roman" panose="02020603050405020304" pitchFamily="18" charset="0"/>
              </a:rPr>
              <a:t>Nella rete odontoiatrica sono identificati 5 centri SPOKE, corrispondenti alle 5 AST, articolati per le attività ospedaliere e territoriali.</a:t>
            </a:r>
          </a:p>
          <a:p>
            <a:pPr algn="just">
              <a:lnSpc>
                <a:spcPct val="115000"/>
              </a:lnSpc>
            </a:pPr>
            <a:r>
              <a:rPr lang="it-IT" b="1" dirty="0">
                <a:solidFill>
                  <a:srgbClr val="2D5294"/>
                </a:solidFill>
                <a:latin typeface="Times New Roman" panose="02020603050405020304" pitchFamily="18" charset="0"/>
              </a:rPr>
              <a:t> </a:t>
            </a:r>
          </a:p>
        </p:txBody>
      </p:sp>
    </p:spTree>
    <p:extLst>
      <p:ext uri="{BB962C8B-B14F-4D97-AF65-F5344CB8AC3E}">
        <p14:creationId xmlns:p14="http://schemas.microsoft.com/office/powerpoint/2010/main" val="12997467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13699067" y="372534"/>
            <a:ext cx="184731" cy="461665"/>
          </a:xfrm>
          <a:prstGeom prst="rect">
            <a:avLst/>
          </a:prstGeom>
          <a:noFill/>
        </p:spPr>
        <p:txBody>
          <a:bodyPr wrap="none" rtlCol="0">
            <a:spAutoFit/>
          </a:bodyPr>
          <a:lstStyle/>
          <a:p>
            <a:endParaRPr lang="it-IT" sz="2400" dirty="0"/>
          </a:p>
        </p:txBody>
      </p:sp>
      <p:pic>
        <p:nvPicPr>
          <p:cNvPr id="14" name="Picture 4" descr="logo_regione_marche (1).pdf"/>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73082" y="166695"/>
            <a:ext cx="1419904" cy="573358"/>
          </a:xfrm>
          <a:prstGeom prst="rect">
            <a:avLst/>
          </a:prstGeom>
        </p:spPr>
      </p:pic>
      <p:pic>
        <p:nvPicPr>
          <p:cNvPr id="15" name="Picture 5" descr="logoVETTORIALEARS.pdf"/>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1286" y="683484"/>
            <a:ext cx="943495" cy="865947"/>
          </a:xfrm>
          <a:prstGeom prst="rect">
            <a:avLst/>
          </a:prstGeom>
        </p:spPr>
      </p:pic>
      <p:sp>
        <p:nvSpPr>
          <p:cNvPr id="23" name="CasellaDiTesto 22">
            <a:extLst>
              <a:ext uri="{FF2B5EF4-FFF2-40B4-BE49-F238E27FC236}">
                <a16:creationId xmlns:a16="http://schemas.microsoft.com/office/drawing/2014/main" id="{FD075B4F-611A-4BA8-B2A4-5DDC880F4E55}"/>
              </a:ext>
            </a:extLst>
          </p:cNvPr>
          <p:cNvSpPr txBox="1"/>
          <p:nvPr/>
        </p:nvSpPr>
        <p:spPr>
          <a:xfrm>
            <a:off x="468594" y="603366"/>
            <a:ext cx="10364163" cy="4852162"/>
          </a:xfrm>
          <a:prstGeom prst="rect">
            <a:avLst/>
          </a:prstGeom>
          <a:noFill/>
        </p:spPr>
        <p:txBody>
          <a:bodyPr wrap="square">
            <a:spAutoFit/>
          </a:bodyPr>
          <a:lstStyle/>
          <a:p>
            <a:pPr algn="just">
              <a:lnSpc>
                <a:spcPct val="115000"/>
              </a:lnSpc>
            </a:pPr>
            <a:r>
              <a:rPr lang="it-IT" sz="1800" b="1" dirty="0">
                <a:solidFill>
                  <a:srgbClr val="0070C0"/>
                </a:solidFill>
                <a:effectLst/>
                <a:latin typeface="Times New Roman" panose="02020603050405020304" pitchFamily="18" charset="0"/>
                <a:ea typeface="Times New Roman" panose="02020603050405020304" pitchFamily="18" charset="0"/>
              </a:rPr>
              <a:t>Sia per i Centri HUB che SPOKE, sono stati istituiti i Comitati Locali presso ogni Ente di riferimento, come previsto dalla DGR 716/2024: </a:t>
            </a:r>
          </a:p>
          <a:p>
            <a:pPr algn="just">
              <a:lnSpc>
                <a:spcPct val="115000"/>
              </a:lnSpc>
            </a:pPr>
            <a:endParaRPr lang="it-IT" sz="1800" dirty="0">
              <a:solidFill>
                <a:srgbClr val="000000"/>
              </a:solidFill>
              <a:effectLst/>
              <a:latin typeface="Times New Roman" panose="02020603050405020304" pitchFamily="18" charset="0"/>
              <a:ea typeface="Times New Roman" panose="02020603050405020304" pitchFamily="18" charset="0"/>
            </a:endParaRPr>
          </a:p>
          <a:p>
            <a:pPr marL="342900" lvl="0" indent="-342900" algn="just">
              <a:lnSpc>
                <a:spcPct val="115000"/>
              </a:lnSpc>
              <a:buFont typeface="Times New Roman" panose="02020603050405020304" pitchFamily="18" charset="0"/>
              <a:buChar char="-"/>
            </a:pPr>
            <a:r>
              <a:rPr lang="it-IT" sz="2400" dirty="0">
                <a:solidFill>
                  <a:srgbClr val="000000"/>
                </a:solidFill>
                <a:effectLst/>
                <a:latin typeface="Times New Roman" panose="02020603050405020304" pitchFamily="18" charset="0"/>
                <a:ea typeface="Times New Roman" panose="02020603050405020304" pitchFamily="18" charset="0"/>
              </a:rPr>
              <a:t>AOUM DETERMINA 258 del 20 marzo 2025 </a:t>
            </a:r>
          </a:p>
          <a:p>
            <a:pPr marL="342900" lvl="0" indent="-342900" algn="just">
              <a:lnSpc>
                <a:spcPct val="115000"/>
              </a:lnSpc>
              <a:buFont typeface="Times New Roman" panose="02020603050405020304" pitchFamily="18" charset="0"/>
              <a:buChar char="-"/>
            </a:pPr>
            <a:r>
              <a:rPr lang="it-IT" sz="2400" dirty="0">
                <a:solidFill>
                  <a:srgbClr val="000000"/>
                </a:solidFill>
                <a:effectLst/>
                <a:latin typeface="Times New Roman" panose="02020603050405020304" pitchFamily="18" charset="0"/>
                <a:ea typeface="Times New Roman" panose="02020603050405020304" pitchFamily="18" charset="0"/>
              </a:rPr>
              <a:t>AST AP DETERMINA N. 69 del 28 marzo 2025 </a:t>
            </a:r>
          </a:p>
          <a:p>
            <a:pPr marL="342900" lvl="0" indent="-342900" algn="just">
              <a:lnSpc>
                <a:spcPct val="115000"/>
              </a:lnSpc>
              <a:buFont typeface="Times New Roman" panose="02020603050405020304" pitchFamily="18" charset="0"/>
              <a:buChar char="-"/>
            </a:pPr>
            <a:r>
              <a:rPr lang="it-IT" sz="2400" dirty="0">
                <a:solidFill>
                  <a:srgbClr val="000000"/>
                </a:solidFill>
                <a:effectLst/>
                <a:latin typeface="Times New Roman" panose="02020603050405020304" pitchFamily="18" charset="0"/>
                <a:ea typeface="Times New Roman" panose="02020603050405020304" pitchFamily="18" charset="0"/>
              </a:rPr>
              <a:t>AST AN DETERMINA N. 304 del 11 giugno 2025 marzo 2025 </a:t>
            </a:r>
          </a:p>
          <a:p>
            <a:pPr marL="342900" lvl="0" indent="-342900" algn="just">
              <a:lnSpc>
                <a:spcPct val="115000"/>
              </a:lnSpc>
              <a:buFont typeface="Times New Roman" panose="02020603050405020304" pitchFamily="18" charset="0"/>
              <a:buChar char="-"/>
            </a:pPr>
            <a:r>
              <a:rPr lang="it-IT" sz="2400" dirty="0">
                <a:solidFill>
                  <a:srgbClr val="000000"/>
                </a:solidFill>
                <a:effectLst/>
                <a:latin typeface="Times New Roman" panose="02020603050405020304" pitchFamily="18" charset="0"/>
                <a:ea typeface="Times New Roman" panose="02020603050405020304" pitchFamily="18" charset="0"/>
              </a:rPr>
              <a:t>AST PU DETERMINA N.849 del 8 luglio 2025. </a:t>
            </a:r>
          </a:p>
          <a:p>
            <a:pPr marL="342900" lvl="0" indent="-342900" algn="just">
              <a:lnSpc>
                <a:spcPct val="115000"/>
              </a:lnSpc>
              <a:buFont typeface="Times New Roman" panose="02020603050405020304" pitchFamily="18" charset="0"/>
              <a:buChar char="-"/>
            </a:pPr>
            <a:r>
              <a:rPr lang="it-IT" sz="2400" dirty="0">
                <a:solidFill>
                  <a:srgbClr val="000000"/>
                </a:solidFill>
                <a:effectLst/>
                <a:latin typeface="Times New Roman" panose="02020603050405020304" pitchFamily="18" charset="0"/>
                <a:ea typeface="Times New Roman" panose="02020603050405020304" pitchFamily="18" charset="0"/>
              </a:rPr>
              <a:t>AST FM DETERMINA N. 261 del 9 luglio 2025;</a:t>
            </a:r>
            <a:endParaRPr lang="it-IT" sz="2400" dirty="0">
              <a:effectLst/>
              <a:latin typeface="Times New Roman" panose="02020603050405020304" pitchFamily="18" charset="0"/>
              <a:ea typeface="Times New Roman" panose="02020603050405020304" pitchFamily="18" charset="0"/>
            </a:endParaRPr>
          </a:p>
          <a:p>
            <a:pPr marL="342900" lvl="0" indent="-342900" algn="just">
              <a:lnSpc>
                <a:spcPct val="115000"/>
              </a:lnSpc>
              <a:buFont typeface="Times New Roman" panose="02020603050405020304" pitchFamily="18" charset="0"/>
              <a:buChar char="-"/>
            </a:pPr>
            <a:r>
              <a:rPr lang="it-IT" sz="2400" dirty="0">
                <a:solidFill>
                  <a:srgbClr val="000000"/>
                </a:solidFill>
                <a:effectLst/>
                <a:latin typeface="Times New Roman" panose="02020603050405020304" pitchFamily="18" charset="0"/>
                <a:ea typeface="Times New Roman" panose="02020603050405020304" pitchFamily="18" charset="0"/>
              </a:rPr>
              <a:t>AST MC in Convenzione con AST AN e conseguente istituzione del Comitato locale.</a:t>
            </a:r>
          </a:p>
          <a:p>
            <a:pPr marL="342900" lvl="0" indent="-342900" algn="just">
              <a:lnSpc>
                <a:spcPct val="115000"/>
              </a:lnSpc>
              <a:buFont typeface="Times New Roman" panose="02020603050405020304" pitchFamily="18" charset="0"/>
              <a:buChar char="-"/>
            </a:pPr>
            <a:r>
              <a:rPr lang="it-IT" sz="2400" dirty="0">
                <a:solidFill>
                  <a:srgbClr val="000000"/>
                </a:solidFill>
                <a:effectLst/>
                <a:latin typeface="Times New Roman" panose="02020603050405020304" pitchFamily="18" charset="0"/>
                <a:ea typeface="Times New Roman" panose="02020603050405020304" pitchFamily="18" charset="0"/>
              </a:rPr>
              <a:t>INRCA, partecipazione al Comitato Locale interaziendale con AOUM.</a:t>
            </a:r>
          </a:p>
          <a:p>
            <a:pPr algn="just">
              <a:lnSpc>
                <a:spcPct val="150000"/>
              </a:lnSpc>
            </a:pPr>
            <a:endParaRPr lang="it-IT" sz="2000" dirty="0">
              <a:solidFill>
                <a:srgbClr val="000000"/>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2530959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13699067" y="372534"/>
            <a:ext cx="184731" cy="461665"/>
          </a:xfrm>
          <a:prstGeom prst="rect">
            <a:avLst/>
          </a:prstGeom>
          <a:noFill/>
        </p:spPr>
        <p:txBody>
          <a:bodyPr wrap="none" rtlCol="0">
            <a:spAutoFit/>
          </a:bodyPr>
          <a:lstStyle/>
          <a:p>
            <a:endParaRPr lang="it-IT" sz="2400" dirty="0"/>
          </a:p>
        </p:txBody>
      </p:sp>
      <p:pic>
        <p:nvPicPr>
          <p:cNvPr id="14" name="Picture 4" descr="logo_regione_marche (1).pdf"/>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73082" y="166695"/>
            <a:ext cx="1419904" cy="573358"/>
          </a:xfrm>
          <a:prstGeom prst="rect">
            <a:avLst/>
          </a:prstGeom>
        </p:spPr>
      </p:pic>
      <p:pic>
        <p:nvPicPr>
          <p:cNvPr id="15" name="Picture 5" descr="logoVETTORIALEARS.pdf"/>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1286" y="683484"/>
            <a:ext cx="943495" cy="865947"/>
          </a:xfrm>
          <a:prstGeom prst="rect">
            <a:avLst/>
          </a:prstGeom>
        </p:spPr>
      </p:pic>
      <p:sp>
        <p:nvSpPr>
          <p:cNvPr id="23" name="CasellaDiTesto 22">
            <a:extLst>
              <a:ext uri="{FF2B5EF4-FFF2-40B4-BE49-F238E27FC236}">
                <a16:creationId xmlns:a16="http://schemas.microsoft.com/office/drawing/2014/main" id="{FD075B4F-611A-4BA8-B2A4-5DDC880F4E55}"/>
              </a:ext>
            </a:extLst>
          </p:cNvPr>
          <p:cNvSpPr txBox="1"/>
          <p:nvPr/>
        </p:nvSpPr>
        <p:spPr>
          <a:xfrm>
            <a:off x="1785337" y="916231"/>
            <a:ext cx="10066283" cy="4248855"/>
          </a:xfrm>
          <a:prstGeom prst="rect">
            <a:avLst/>
          </a:prstGeom>
          <a:noFill/>
        </p:spPr>
        <p:txBody>
          <a:bodyPr wrap="square">
            <a:spAutoFit/>
          </a:bodyPr>
          <a:lstStyle/>
          <a:p>
            <a:pPr algn="just">
              <a:lnSpc>
                <a:spcPct val="150000"/>
              </a:lnSpc>
            </a:pPr>
            <a:r>
              <a:rPr lang="it-IT" sz="1800" b="1" dirty="0">
                <a:solidFill>
                  <a:srgbClr val="2E5395"/>
                </a:solidFill>
                <a:effectLst/>
                <a:latin typeface="Times New Roman" panose="02020603050405020304" pitchFamily="18" charset="0"/>
                <a:ea typeface="Calibri" panose="020F0502020204030204" pitchFamily="34" charset="0"/>
              </a:rPr>
              <a:t>OBIETTIVI DELLA RETE ODONTOIATRICA REGIONALE </a:t>
            </a:r>
            <a:endParaRPr lang="it-IT" sz="2000" b="1" dirty="0">
              <a:solidFill>
                <a:srgbClr val="000000"/>
              </a:solidFill>
              <a:effectLst/>
              <a:latin typeface="Times New Roman" panose="02020603050405020304" pitchFamily="18" charset="0"/>
              <a:ea typeface="Calibri" panose="020F0502020204030204" pitchFamily="34" charset="0"/>
            </a:endParaRPr>
          </a:p>
          <a:p>
            <a:pPr algn="just">
              <a:lnSpc>
                <a:spcPct val="150000"/>
              </a:lnSpc>
              <a:spcAft>
                <a:spcPts val="70"/>
              </a:spcAft>
            </a:pPr>
            <a:r>
              <a:rPr lang="it-IT" sz="1800" dirty="0">
                <a:solidFill>
                  <a:srgbClr val="000000"/>
                </a:solidFill>
                <a:effectLst/>
                <a:latin typeface="Times New Roman" panose="02020603050405020304" pitchFamily="18" charset="0"/>
                <a:ea typeface="Calibri" panose="020F0502020204030204" pitchFamily="34" charset="0"/>
              </a:rPr>
              <a:t> miglioramento quali-quantitativo delle prestazioni odontoiatriche e della loro appropriatezza anche nella scelta del setting di trattamento </a:t>
            </a:r>
            <a:endParaRPr lang="it-IT" sz="2000" dirty="0">
              <a:solidFill>
                <a:srgbClr val="000000"/>
              </a:solidFill>
              <a:effectLst/>
              <a:latin typeface="Times New Roman" panose="02020603050405020304" pitchFamily="18" charset="0"/>
              <a:ea typeface="Calibri" panose="020F0502020204030204" pitchFamily="34" charset="0"/>
            </a:endParaRPr>
          </a:p>
          <a:p>
            <a:pPr algn="just">
              <a:lnSpc>
                <a:spcPct val="150000"/>
              </a:lnSpc>
              <a:spcAft>
                <a:spcPts val="70"/>
              </a:spcAft>
            </a:pPr>
            <a:r>
              <a:rPr lang="it-IT" sz="1800" dirty="0">
                <a:solidFill>
                  <a:srgbClr val="000000"/>
                </a:solidFill>
                <a:effectLst/>
                <a:latin typeface="Times New Roman" panose="02020603050405020304" pitchFamily="18" charset="0"/>
                <a:ea typeface="Calibri" panose="020F0502020204030204" pitchFamily="34" charset="0"/>
              </a:rPr>
              <a:t> garanzia dell’uniformità di accesso e di trattamento in tutto il territorio regionale attraverso una concreta integrazione ospedale-territorio e specifici PDTA </a:t>
            </a:r>
            <a:endParaRPr lang="it-IT" sz="2000" dirty="0">
              <a:solidFill>
                <a:srgbClr val="000000"/>
              </a:solidFill>
              <a:effectLst/>
              <a:latin typeface="Times New Roman" panose="02020603050405020304" pitchFamily="18" charset="0"/>
              <a:ea typeface="Calibri" panose="020F0502020204030204" pitchFamily="34" charset="0"/>
            </a:endParaRPr>
          </a:p>
          <a:p>
            <a:pPr algn="just">
              <a:lnSpc>
                <a:spcPct val="150000"/>
              </a:lnSpc>
              <a:spcAft>
                <a:spcPts val="70"/>
              </a:spcAft>
            </a:pPr>
            <a:r>
              <a:rPr lang="it-IT" sz="1800" dirty="0">
                <a:solidFill>
                  <a:srgbClr val="000000"/>
                </a:solidFill>
                <a:effectLst/>
                <a:latin typeface="Times New Roman" panose="02020603050405020304" pitchFamily="18" charset="0"/>
                <a:ea typeface="Calibri" panose="020F0502020204030204" pitchFamily="34" charset="0"/>
              </a:rPr>
              <a:t> omogeneizzazione delle procedure cliniche ed amministrative </a:t>
            </a:r>
            <a:endParaRPr lang="it-IT" sz="2000" dirty="0">
              <a:solidFill>
                <a:srgbClr val="000000"/>
              </a:solidFill>
              <a:effectLst/>
              <a:latin typeface="Times New Roman" panose="02020603050405020304" pitchFamily="18" charset="0"/>
              <a:ea typeface="Calibri" panose="020F0502020204030204" pitchFamily="34" charset="0"/>
            </a:endParaRPr>
          </a:p>
          <a:p>
            <a:pPr algn="just">
              <a:lnSpc>
                <a:spcPct val="150000"/>
              </a:lnSpc>
              <a:spcAft>
                <a:spcPts val="70"/>
              </a:spcAft>
            </a:pPr>
            <a:r>
              <a:rPr lang="it-IT" sz="1800" dirty="0">
                <a:solidFill>
                  <a:srgbClr val="000000"/>
                </a:solidFill>
                <a:effectLst/>
                <a:latin typeface="Times New Roman" panose="02020603050405020304" pitchFamily="18" charset="0"/>
                <a:ea typeface="Calibri" panose="020F0502020204030204" pitchFamily="34" charset="0"/>
              </a:rPr>
              <a:t> presa in carico del paziente fragile con facilitazione dei percorsi logistici ed organizzativi </a:t>
            </a:r>
            <a:endParaRPr lang="it-IT" sz="2000" dirty="0">
              <a:solidFill>
                <a:srgbClr val="000000"/>
              </a:solidFill>
              <a:effectLst/>
              <a:latin typeface="Times New Roman" panose="02020603050405020304" pitchFamily="18" charset="0"/>
              <a:ea typeface="Calibri" panose="020F0502020204030204" pitchFamily="34" charset="0"/>
            </a:endParaRPr>
          </a:p>
          <a:p>
            <a:pPr algn="just">
              <a:lnSpc>
                <a:spcPct val="150000"/>
              </a:lnSpc>
            </a:pPr>
            <a:r>
              <a:rPr lang="it-IT" sz="1800" dirty="0">
                <a:solidFill>
                  <a:srgbClr val="000000"/>
                </a:solidFill>
                <a:effectLst/>
                <a:latin typeface="Times New Roman" panose="02020603050405020304" pitchFamily="18" charset="0"/>
                <a:ea typeface="Calibri" panose="020F0502020204030204" pitchFamily="34" charset="0"/>
              </a:rPr>
              <a:t> elaborazione linee guida e protocolli operativi da parte del Gruppo di Coordinamento  allo scopo di indirizzare i professionisti nella  valutazione del quadro clinico dell’assistito e la definizione del piano di cura complessivo. </a:t>
            </a:r>
            <a:endParaRPr lang="it-IT" sz="2000" dirty="0">
              <a:solidFill>
                <a:srgbClr val="000000"/>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7176460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rotWithShape="1">
          <a:blip r:embed="rId2"/>
          <a:srcRect l="13129" r="3937"/>
          <a:stretch/>
        </p:blipFill>
        <p:spPr>
          <a:xfrm>
            <a:off x="-1458251" y="-96011"/>
            <a:ext cx="13650251" cy="6981395"/>
          </a:xfrm>
          <a:prstGeom prst="rect">
            <a:avLst/>
          </a:prstGeom>
        </p:spPr>
      </p:pic>
      <p:sp>
        <p:nvSpPr>
          <p:cNvPr id="5" name="Rettangolo 4"/>
          <p:cNvSpPr/>
          <p:nvPr/>
        </p:nvSpPr>
        <p:spPr>
          <a:xfrm>
            <a:off x="6647723" y="591434"/>
            <a:ext cx="5423925" cy="1384995"/>
          </a:xfrm>
          <a:prstGeom prst="rect">
            <a:avLst/>
          </a:prstGeom>
        </p:spPr>
        <p:txBody>
          <a:bodyPr wrap="square">
            <a:spAutoFit/>
          </a:bodyPr>
          <a:lstStyle/>
          <a:p>
            <a:pPr algn="ctr"/>
            <a:r>
              <a:rPr lang="it-IT" sz="2800" dirty="0"/>
              <a:t>PERCORSI </a:t>
            </a:r>
          </a:p>
          <a:p>
            <a:pPr algn="ctr"/>
            <a:r>
              <a:rPr lang="it-IT" sz="2800" dirty="0"/>
              <a:t>DIAGNOSTICO-TERAPEUTICI FACILITANTI E PROTOCOLLI COMUNI </a:t>
            </a:r>
          </a:p>
        </p:txBody>
      </p:sp>
      <p:sp>
        <p:nvSpPr>
          <p:cNvPr id="6" name="CasellaDiTesto 5"/>
          <p:cNvSpPr txBox="1"/>
          <p:nvPr/>
        </p:nvSpPr>
        <p:spPr>
          <a:xfrm>
            <a:off x="4148709" y="69946"/>
            <a:ext cx="2369559" cy="1015663"/>
          </a:xfrm>
          <a:prstGeom prst="rect">
            <a:avLst/>
          </a:prstGeom>
          <a:noFill/>
        </p:spPr>
        <p:txBody>
          <a:bodyPr wrap="none" rtlCol="0">
            <a:spAutoFit/>
          </a:bodyPr>
          <a:lstStyle/>
          <a:p>
            <a:r>
              <a:rPr lang="it-IT" sz="6000" dirty="0">
                <a:solidFill>
                  <a:srgbClr val="0070C0"/>
                </a:solidFill>
              </a:rPr>
              <a:t>VISION</a:t>
            </a:r>
          </a:p>
        </p:txBody>
      </p:sp>
      <p:sp>
        <p:nvSpPr>
          <p:cNvPr id="2" name="Rettangolo 1"/>
          <p:cNvSpPr/>
          <p:nvPr/>
        </p:nvSpPr>
        <p:spPr>
          <a:xfrm>
            <a:off x="6527371" y="2651250"/>
            <a:ext cx="5664629" cy="2246769"/>
          </a:xfrm>
          <a:prstGeom prst="rect">
            <a:avLst/>
          </a:prstGeom>
        </p:spPr>
        <p:txBody>
          <a:bodyPr wrap="square">
            <a:spAutoFit/>
          </a:bodyPr>
          <a:lstStyle/>
          <a:p>
            <a:pPr algn="ctr"/>
            <a:r>
              <a:rPr lang="it-IT" sz="2800" dirty="0"/>
              <a:t>PRESA IN CARICO DI PAZIENTI CON DISABILITÀ NEUROSENSORIALI -MOTORIE O CON GRAVI COMORBILITÀ E </a:t>
            </a:r>
          </a:p>
          <a:p>
            <a:pPr algn="ctr"/>
            <a:r>
              <a:rPr lang="it-IT" sz="2800" dirty="0"/>
              <a:t>FRAGILITÀ CLINICA</a:t>
            </a:r>
          </a:p>
        </p:txBody>
      </p:sp>
      <p:sp>
        <p:nvSpPr>
          <p:cNvPr id="8" name="Rettangolo 7"/>
          <p:cNvSpPr/>
          <p:nvPr/>
        </p:nvSpPr>
        <p:spPr>
          <a:xfrm>
            <a:off x="6647723" y="5572840"/>
            <a:ext cx="5423925" cy="523220"/>
          </a:xfrm>
          <a:prstGeom prst="rect">
            <a:avLst/>
          </a:prstGeom>
        </p:spPr>
        <p:txBody>
          <a:bodyPr wrap="square">
            <a:spAutoFit/>
          </a:bodyPr>
          <a:lstStyle/>
          <a:p>
            <a:pPr algn="ctr"/>
            <a:r>
              <a:rPr lang="it-IT" sz="2800" dirty="0"/>
              <a:t>FRAGILITÀ SOCIALE E TERRITORIALE </a:t>
            </a:r>
          </a:p>
        </p:txBody>
      </p:sp>
      <p:pic>
        <p:nvPicPr>
          <p:cNvPr id="9" name="Picture 4" descr="logo_regione_marche (1).pdf"/>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1767" y="113539"/>
            <a:ext cx="1419904" cy="573358"/>
          </a:xfrm>
          <a:prstGeom prst="rect">
            <a:avLst/>
          </a:prstGeom>
        </p:spPr>
      </p:pic>
      <p:pic>
        <p:nvPicPr>
          <p:cNvPr id="10" name="Picture 5" descr="logoVETTORIALEARS.pdf"/>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04896" y="113539"/>
            <a:ext cx="943495" cy="865947"/>
          </a:xfrm>
          <a:prstGeom prst="rect">
            <a:avLst/>
          </a:prstGeom>
        </p:spPr>
      </p:pic>
    </p:spTree>
    <p:extLst>
      <p:ext uri="{BB962C8B-B14F-4D97-AF65-F5344CB8AC3E}">
        <p14:creationId xmlns:p14="http://schemas.microsoft.com/office/powerpoint/2010/main" val="15565761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descr="C:\Users\M\Desktop\Materiale per Asur\Sito Internet\Depositphotos_57870381_xl-2015.jpg"/>
          <p:cNvPicPr>
            <a:picLocks noChangeAspect="1" noChangeArrowheads="1"/>
          </p:cNvPicPr>
          <p:nvPr/>
        </p:nvPicPr>
        <p:blipFill>
          <a:blip r:embed="rId2" cstate="print"/>
          <a:srcRect l="12820" t="37703" r="11966" b="23360"/>
          <a:stretch>
            <a:fillRect/>
          </a:stretch>
        </p:blipFill>
        <p:spPr bwMode="auto">
          <a:xfrm>
            <a:off x="2595538" y="3763725"/>
            <a:ext cx="6782854" cy="2786058"/>
          </a:xfrm>
          <a:prstGeom prst="rect">
            <a:avLst/>
          </a:prstGeom>
          <a:noFill/>
        </p:spPr>
      </p:pic>
      <p:sp>
        <p:nvSpPr>
          <p:cNvPr id="10" name="CasellaDiTesto 9"/>
          <p:cNvSpPr txBox="1"/>
          <p:nvPr/>
        </p:nvSpPr>
        <p:spPr>
          <a:xfrm>
            <a:off x="8143830" y="928670"/>
            <a:ext cx="3286148" cy="3571900"/>
          </a:xfrm>
          <a:prstGeom prst="rect">
            <a:avLst/>
          </a:prstGeom>
          <a:noFill/>
        </p:spPr>
        <p:txBody>
          <a:bodyPr wrap="square" rtlCol="0">
            <a:spAutoFit/>
          </a:bodyPr>
          <a:lstStyle/>
          <a:p>
            <a:pPr algn="ctr"/>
            <a:r>
              <a:rPr lang="it-IT" sz="1600" b="1" u="sng" dirty="0">
                <a:latin typeface="Andalus" pitchFamily="18" charset="-78"/>
                <a:cs typeface="Andalus" pitchFamily="18" charset="-78"/>
              </a:rPr>
              <a:t>Servizi ed attività</a:t>
            </a:r>
          </a:p>
          <a:p>
            <a:pPr algn="ctr"/>
            <a:endParaRPr lang="it-IT" sz="1600" b="1" u="sng" dirty="0">
              <a:latin typeface="Andalus" pitchFamily="18" charset="-78"/>
              <a:cs typeface="Andalus" pitchFamily="18" charset="-78"/>
            </a:endParaRPr>
          </a:p>
          <a:p>
            <a:pPr>
              <a:buFont typeface="Wingdings" pitchFamily="2" charset="2"/>
              <a:buChar char="ü"/>
            </a:pPr>
            <a:r>
              <a:rPr lang="it-IT" sz="1400" b="1" i="1" dirty="0">
                <a:latin typeface="Andalus" pitchFamily="18" charset="-78"/>
                <a:cs typeface="Andalus" pitchFamily="18" charset="-78"/>
              </a:rPr>
              <a:t> </a:t>
            </a:r>
            <a:r>
              <a:rPr lang="it-IT" sz="1400" dirty="0">
                <a:latin typeface="Andalus" pitchFamily="18" charset="-78"/>
                <a:cs typeface="Andalus" pitchFamily="18" charset="-78"/>
              </a:rPr>
              <a:t>Assistenza odontoiatrica  alle fragilità cliniche;</a:t>
            </a:r>
          </a:p>
          <a:p>
            <a:pPr>
              <a:buFont typeface="Wingdings" pitchFamily="2" charset="2"/>
              <a:buChar char="ü"/>
            </a:pPr>
            <a:r>
              <a:rPr lang="it-IT" sz="1400" dirty="0">
                <a:latin typeface="Andalus" pitchFamily="18" charset="-78"/>
                <a:cs typeface="Andalus" pitchFamily="18" charset="-78"/>
              </a:rPr>
              <a:t> Possibilità accesso sala  operatoria per pazienti non collaboranti;</a:t>
            </a:r>
          </a:p>
          <a:p>
            <a:pPr>
              <a:buFont typeface="Wingdings" pitchFamily="2" charset="2"/>
              <a:buChar char="ü"/>
            </a:pPr>
            <a:r>
              <a:rPr lang="it-IT" sz="1400" dirty="0">
                <a:latin typeface="Andalus" pitchFamily="18" charset="-78"/>
                <a:cs typeface="Andalus" pitchFamily="18" charset="-78"/>
              </a:rPr>
              <a:t>Diagnosi e  trattamento  neoformazioni del cavo orale e delle ghiandole salivari;</a:t>
            </a:r>
          </a:p>
          <a:p>
            <a:pPr>
              <a:buFont typeface="Wingdings" pitchFamily="2" charset="2"/>
              <a:buChar char="ü"/>
            </a:pPr>
            <a:r>
              <a:rPr lang="it-IT" sz="1400" dirty="0">
                <a:latin typeface="Andalus" pitchFamily="18" charset="-78"/>
                <a:cs typeface="Andalus" pitchFamily="18" charset="-78"/>
              </a:rPr>
              <a:t> Chirurgia oro-mascellare;</a:t>
            </a:r>
          </a:p>
          <a:p>
            <a:pPr>
              <a:buFont typeface="Wingdings" pitchFamily="2" charset="2"/>
              <a:buChar char="ü"/>
            </a:pPr>
            <a:r>
              <a:rPr lang="it-IT" sz="1400" dirty="0">
                <a:latin typeface="Andalus" pitchFamily="18" charset="-78"/>
                <a:cs typeface="Andalus" pitchFamily="18" charset="-78"/>
              </a:rPr>
              <a:t> Correzione malformazioni cranio-facciali dell'età adulta e dell' età evolutiva;</a:t>
            </a:r>
          </a:p>
          <a:p>
            <a:pPr>
              <a:buFont typeface="Wingdings" pitchFamily="2" charset="2"/>
              <a:buChar char="ü"/>
            </a:pPr>
            <a:r>
              <a:rPr lang="it-IT" sz="1400" dirty="0">
                <a:latin typeface="Andalus" pitchFamily="18" charset="-78"/>
                <a:cs typeface="Andalus" pitchFamily="18" charset="-78"/>
              </a:rPr>
              <a:t> Patologie  A.T.M.;</a:t>
            </a:r>
          </a:p>
          <a:p>
            <a:pPr>
              <a:buFont typeface="Wingdings" pitchFamily="2" charset="2"/>
              <a:buChar char="ü"/>
            </a:pPr>
            <a:r>
              <a:rPr lang="it-IT" sz="1400" dirty="0">
                <a:latin typeface="Andalus" pitchFamily="18" charset="-78"/>
                <a:cs typeface="Andalus" pitchFamily="18" charset="-78"/>
              </a:rPr>
              <a:t> Diagnosi e terapia sindromi da apnee notturne ostruttive (OSAS)</a:t>
            </a:r>
          </a:p>
          <a:p>
            <a:endParaRPr lang="it-IT" sz="1400" dirty="0">
              <a:latin typeface="Andalus" pitchFamily="18" charset="-78"/>
              <a:cs typeface="Andalus" pitchFamily="18" charset="-78"/>
            </a:endParaRPr>
          </a:p>
          <a:p>
            <a:endParaRPr lang="it-IT" sz="1400" dirty="0">
              <a:latin typeface="Andalus" pitchFamily="18" charset="-78"/>
              <a:cs typeface="Andalus" pitchFamily="18" charset="-78"/>
            </a:endParaRPr>
          </a:p>
        </p:txBody>
      </p:sp>
      <p:sp>
        <p:nvSpPr>
          <p:cNvPr id="11" name="CasellaDiTesto 10"/>
          <p:cNvSpPr txBox="1"/>
          <p:nvPr/>
        </p:nvSpPr>
        <p:spPr>
          <a:xfrm>
            <a:off x="282032" y="928670"/>
            <a:ext cx="3714744" cy="3046988"/>
          </a:xfrm>
          <a:prstGeom prst="rect">
            <a:avLst/>
          </a:prstGeom>
          <a:noFill/>
        </p:spPr>
        <p:txBody>
          <a:bodyPr wrap="square" rtlCol="0">
            <a:spAutoFit/>
          </a:bodyPr>
          <a:lstStyle/>
          <a:p>
            <a:pPr lvl="0" algn="ctr"/>
            <a:r>
              <a:rPr lang="it-IT" sz="1600" b="1" u="sng" dirty="0">
                <a:latin typeface="Andalus" pitchFamily="18" charset="-78"/>
                <a:cs typeface="Andalus" pitchFamily="18" charset="-78"/>
              </a:rPr>
              <a:t>Categorie Fragilità clinica</a:t>
            </a:r>
          </a:p>
          <a:p>
            <a:pPr lvl="0" algn="ctr"/>
            <a:endParaRPr lang="it-IT" sz="1600" b="1" u="sng" dirty="0">
              <a:latin typeface="Andalus" pitchFamily="18" charset="-78"/>
              <a:cs typeface="Andalus" pitchFamily="18" charset="-78"/>
            </a:endParaRPr>
          </a:p>
          <a:p>
            <a:pPr lvl="0" algn="ctr"/>
            <a:endParaRPr lang="it-IT" sz="1600" b="1" u="sng" dirty="0">
              <a:latin typeface="Andalus" pitchFamily="18" charset="-78"/>
              <a:cs typeface="Andalus" pitchFamily="18" charset="-78"/>
            </a:endParaRPr>
          </a:p>
          <a:p>
            <a:pPr lvl="0">
              <a:buFont typeface="Wingdings" pitchFamily="2" charset="2"/>
              <a:buChar char="ü"/>
            </a:pPr>
            <a:r>
              <a:rPr lang="it-IT" sz="1400" dirty="0">
                <a:latin typeface="Andalus" pitchFamily="18" charset="-78"/>
                <a:cs typeface="Andalus" pitchFamily="18" charset="-78"/>
              </a:rPr>
              <a:t>disabilità cognitive sensoriali e motorie ;</a:t>
            </a:r>
          </a:p>
          <a:p>
            <a:pPr lvl="0">
              <a:buFont typeface="Wingdings" pitchFamily="2" charset="2"/>
              <a:buChar char="ü"/>
            </a:pPr>
            <a:r>
              <a:rPr lang="it-IT" sz="1400" dirty="0">
                <a:latin typeface="Andalus" pitchFamily="18" charset="-78"/>
                <a:cs typeface="Andalus" pitchFamily="18" charset="-78"/>
              </a:rPr>
              <a:t>pazienti oncologici;</a:t>
            </a:r>
          </a:p>
          <a:p>
            <a:pPr lvl="0">
              <a:buFont typeface="Wingdings" pitchFamily="2" charset="2"/>
              <a:buChar char="ü"/>
            </a:pPr>
            <a:r>
              <a:rPr lang="it-IT" sz="1400" dirty="0">
                <a:latin typeface="Andalus" pitchFamily="18" charset="-78"/>
                <a:cs typeface="Andalus" pitchFamily="18" charset="-78"/>
              </a:rPr>
              <a:t>pazienti con </a:t>
            </a:r>
            <a:r>
              <a:rPr lang="it-IT" sz="1400" dirty="0" err="1">
                <a:latin typeface="Andalus" pitchFamily="18" charset="-78"/>
                <a:cs typeface="Andalus" pitchFamily="18" charset="-78"/>
              </a:rPr>
              <a:t>coaugulopatie</a:t>
            </a:r>
            <a:r>
              <a:rPr lang="it-IT" sz="1400" dirty="0">
                <a:latin typeface="Andalus" pitchFamily="18" charset="-78"/>
                <a:cs typeface="Andalus" pitchFamily="18" charset="-78"/>
              </a:rPr>
              <a:t>;</a:t>
            </a:r>
          </a:p>
          <a:p>
            <a:pPr lvl="0">
              <a:buFont typeface="Wingdings" pitchFamily="2" charset="2"/>
              <a:buChar char="ü"/>
            </a:pPr>
            <a:r>
              <a:rPr lang="it-IT" sz="1400" dirty="0">
                <a:latin typeface="Andalus" pitchFamily="18" charset="-78"/>
                <a:cs typeface="Andalus" pitchFamily="18" charset="-78"/>
              </a:rPr>
              <a:t>malattie rare genetiche ;</a:t>
            </a:r>
          </a:p>
          <a:p>
            <a:pPr lvl="0">
              <a:buFont typeface="Wingdings" pitchFamily="2" charset="2"/>
              <a:buChar char="ü"/>
            </a:pPr>
            <a:r>
              <a:rPr lang="it-IT" sz="1400" dirty="0">
                <a:latin typeface="Andalus" pitchFamily="18" charset="-78"/>
                <a:cs typeface="Andalus" pitchFamily="18" charset="-78"/>
              </a:rPr>
              <a:t>malattie autoimmuni;</a:t>
            </a:r>
          </a:p>
          <a:p>
            <a:pPr lvl="0">
              <a:buFont typeface="Wingdings" pitchFamily="2" charset="2"/>
              <a:buChar char="ü"/>
            </a:pPr>
            <a:r>
              <a:rPr lang="it-IT" sz="1400" dirty="0">
                <a:latin typeface="Andalus" pitchFamily="18" charset="-78"/>
                <a:cs typeface="Andalus" pitchFamily="18" charset="-78"/>
              </a:rPr>
              <a:t>patologie sistemiche;</a:t>
            </a:r>
          </a:p>
          <a:p>
            <a:pPr lvl="0">
              <a:buFont typeface="Wingdings" pitchFamily="2" charset="2"/>
              <a:buChar char="ü"/>
            </a:pPr>
            <a:r>
              <a:rPr lang="it-IT" sz="1400" dirty="0">
                <a:latin typeface="Andalus" pitchFamily="18" charset="-78"/>
                <a:cs typeface="Andalus" pitchFamily="18" charset="-78"/>
              </a:rPr>
              <a:t>tossicodipendenza;</a:t>
            </a:r>
          </a:p>
          <a:p>
            <a:pPr lvl="0">
              <a:buFont typeface="Wingdings" pitchFamily="2" charset="2"/>
              <a:buChar char="ü"/>
            </a:pPr>
            <a:r>
              <a:rPr lang="it-IT" sz="1400" dirty="0">
                <a:latin typeface="Andalus" pitchFamily="18" charset="-78"/>
                <a:cs typeface="Andalus" pitchFamily="18" charset="-78"/>
              </a:rPr>
              <a:t>pazienti in trattamento con </a:t>
            </a:r>
            <a:r>
              <a:rPr lang="it-IT" sz="1400" dirty="0" err="1">
                <a:latin typeface="Andalus" pitchFamily="18" charset="-78"/>
                <a:cs typeface="Andalus" pitchFamily="18" charset="-78"/>
              </a:rPr>
              <a:t>bifosfonati</a:t>
            </a:r>
            <a:r>
              <a:rPr lang="it-IT" sz="1400" dirty="0">
                <a:latin typeface="Andalus" pitchFamily="18" charset="-78"/>
                <a:cs typeface="Andalus" pitchFamily="18" charset="-78"/>
              </a:rPr>
              <a:t>;</a:t>
            </a:r>
          </a:p>
          <a:p>
            <a:pPr lvl="0">
              <a:buFont typeface="Wingdings" pitchFamily="2" charset="2"/>
              <a:buChar char="ü"/>
            </a:pPr>
            <a:r>
              <a:rPr lang="it-IT" sz="1400" dirty="0">
                <a:latin typeface="Andalus" pitchFamily="18" charset="-78"/>
                <a:cs typeface="Andalus" pitchFamily="18" charset="-78"/>
              </a:rPr>
              <a:t>pazienti trapiantati</a:t>
            </a:r>
          </a:p>
          <a:p>
            <a:endParaRPr lang="it-IT" dirty="0"/>
          </a:p>
        </p:txBody>
      </p:sp>
      <p:sp>
        <p:nvSpPr>
          <p:cNvPr id="12" name="CasellaDiTesto 11"/>
          <p:cNvSpPr txBox="1"/>
          <p:nvPr/>
        </p:nvSpPr>
        <p:spPr>
          <a:xfrm rot="804993">
            <a:off x="7781982" y="4739491"/>
            <a:ext cx="734495" cy="600164"/>
          </a:xfrm>
          <a:prstGeom prst="rect">
            <a:avLst/>
          </a:prstGeom>
          <a:noFill/>
        </p:spPr>
        <p:txBody>
          <a:bodyPr wrap="none" rtlCol="0">
            <a:spAutoFit/>
          </a:bodyPr>
          <a:lstStyle/>
          <a:p>
            <a:pPr algn="ctr"/>
            <a:r>
              <a:rPr lang="it-IT" sz="1100" b="1" dirty="0">
                <a:latin typeface="Andalus" pitchFamily="18" charset="-78"/>
                <a:cs typeface="Andalus" pitchFamily="18" charset="-78"/>
              </a:rPr>
              <a:t>AST </a:t>
            </a:r>
          </a:p>
          <a:p>
            <a:pPr algn="ctr"/>
            <a:r>
              <a:rPr lang="it-IT" sz="1100" b="1" dirty="0">
                <a:latin typeface="Andalus" pitchFamily="18" charset="-78"/>
                <a:cs typeface="Andalus" pitchFamily="18" charset="-78"/>
              </a:rPr>
              <a:t>ASCOLI</a:t>
            </a:r>
          </a:p>
          <a:p>
            <a:pPr algn="ctr"/>
            <a:r>
              <a:rPr lang="it-IT" sz="1100" b="1" dirty="0">
                <a:latin typeface="Andalus" pitchFamily="18" charset="-78"/>
                <a:cs typeface="Andalus" pitchFamily="18" charset="-78"/>
              </a:rPr>
              <a:t>PICENO</a:t>
            </a:r>
          </a:p>
        </p:txBody>
      </p:sp>
      <p:sp>
        <p:nvSpPr>
          <p:cNvPr id="14" name="CasellaDiTesto 13"/>
          <p:cNvSpPr txBox="1"/>
          <p:nvPr/>
        </p:nvSpPr>
        <p:spPr>
          <a:xfrm rot="286513">
            <a:off x="6310407" y="4692101"/>
            <a:ext cx="853119" cy="523220"/>
          </a:xfrm>
          <a:prstGeom prst="rect">
            <a:avLst/>
          </a:prstGeom>
          <a:noFill/>
        </p:spPr>
        <p:txBody>
          <a:bodyPr wrap="none" rtlCol="0">
            <a:spAutoFit/>
          </a:bodyPr>
          <a:lstStyle/>
          <a:p>
            <a:pPr algn="ctr"/>
            <a:r>
              <a:rPr lang="it-IT" sz="1400" b="1" dirty="0">
                <a:solidFill>
                  <a:srgbClr val="3333CC"/>
                </a:solidFill>
                <a:latin typeface="Andalus" pitchFamily="18" charset="-78"/>
                <a:cs typeface="Andalus" pitchFamily="18" charset="-78"/>
              </a:rPr>
              <a:t>AST </a:t>
            </a:r>
          </a:p>
          <a:p>
            <a:pPr algn="ctr"/>
            <a:r>
              <a:rPr lang="it-IT" sz="1400" b="1" dirty="0">
                <a:solidFill>
                  <a:srgbClr val="3333CC"/>
                </a:solidFill>
                <a:latin typeface="Andalus" pitchFamily="18" charset="-78"/>
                <a:cs typeface="Andalus" pitchFamily="18" charset="-78"/>
              </a:rPr>
              <a:t>FERMO</a:t>
            </a:r>
            <a:endParaRPr lang="it-IT" sz="1600" b="1" dirty="0">
              <a:solidFill>
                <a:srgbClr val="3333CC"/>
              </a:solidFill>
              <a:latin typeface="Andalus" pitchFamily="18" charset="-78"/>
              <a:cs typeface="Andalus" pitchFamily="18" charset="-78"/>
            </a:endParaRPr>
          </a:p>
        </p:txBody>
      </p:sp>
      <p:sp>
        <p:nvSpPr>
          <p:cNvPr id="17" name="CasellaDiTesto 16"/>
          <p:cNvSpPr txBox="1"/>
          <p:nvPr/>
        </p:nvSpPr>
        <p:spPr>
          <a:xfrm rot="20890811">
            <a:off x="3410687" y="4680242"/>
            <a:ext cx="808234" cy="646331"/>
          </a:xfrm>
          <a:prstGeom prst="rect">
            <a:avLst/>
          </a:prstGeom>
          <a:noFill/>
        </p:spPr>
        <p:txBody>
          <a:bodyPr wrap="none" rtlCol="0">
            <a:spAutoFit/>
          </a:bodyPr>
          <a:lstStyle/>
          <a:p>
            <a:pPr algn="ctr"/>
            <a:r>
              <a:rPr lang="it-IT" sz="1200" b="1" dirty="0">
                <a:solidFill>
                  <a:srgbClr val="99FF66"/>
                </a:solidFill>
                <a:latin typeface="Andalus" pitchFamily="18" charset="-78"/>
                <a:cs typeface="Andalus" pitchFamily="18" charset="-78"/>
              </a:rPr>
              <a:t>AST </a:t>
            </a:r>
          </a:p>
          <a:p>
            <a:pPr algn="ctr"/>
            <a:r>
              <a:rPr lang="it-IT" sz="1200" b="1" dirty="0">
                <a:solidFill>
                  <a:srgbClr val="99FF66"/>
                </a:solidFill>
                <a:latin typeface="Andalus" pitchFamily="18" charset="-78"/>
                <a:cs typeface="Andalus" pitchFamily="18" charset="-78"/>
              </a:rPr>
              <a:t>PESARO</a:t>
            </a:r>
          </a:p>
          <a:p>
            <a:pPr algn="ctr"/>
            <a:r>
              <a:rPr lang="it-IT" sz="1200" b="1" dirty="0">
                <a:solidFill>
                  <a:srgbClr val="99FF66"/>
                </a:solidFill>
                <a:latin typeface="Andalus" pitchFamily="18" charset="-78"/>
                <a:cs typeface="Andalus" pitchFamily="18" charset="-78"/>
              </a:rPr>
              <a:t>URBINO</a:t>
            </a:r>
          </a:p>
        </p:txBody>
      </p:sp>
      <p:sp>
        <p:nvSpPr>
          <p:cNvPr id="19" name="CasellaDiTesto 18"/>
          <p:cNvSpPr txBox="1"/>
          <p:nvPr/>
        </p:nvSpPr>
        <p:spPr>
          <a:xfrm rot="21343660">
            <a:off x="4675404" y="4717691"/>
            <a:ext cx="1042272" cy="430887"/>
          </a:xfrm>
          <a:prstGeom prst="rect">
            <a:avLst/>
          </a:prstGeom>
          <a:noFill/>
        </p:spPr>
        <p:txBody>
          <a:bodyPr wrap="square" rtlCol="0">
            <a:spAutoFit/>
          </a:bodyPr>
          <a:lstStyle/>
          <a:p>
            <a:pPr algn="ctr"/>
            <a:r>
              <a:rPr lang="it-IT" sz="1100" dirty="0">
                <a:solidFill>
                  <a:srgbClr val="FFFF00"/>
                </a:solidFill>
                <a:latin typeface="Andalus" pitchFamily="18" charset="-78"/>
                <a:cs typeface="Andalus" pitchFamily="18" charset="-78"/>
              </a:rPr>
              <a:t> </a:t>
            </a:r>
            <a:r>
              <a:rPr lang="it-IT" sz="1100" b="1" dirty="0">
                <a:solidFill>
                  <a:srgbClr val="FFFF00"/>
                </a:solidFill>
                <a:latin typeface="Andalus" pitchFamily="18" charset="-78"/>
                <a:cs typeface="Andalus" pitchFamily="18" charset="-78"/>
              </a:rPr>
              <a:t>AST</a:t>
            </a:r>
          </a:p>
          <a:p>
            <a:pPr algn="ctr"/>
            <a:r>
              <a:rPr lang="it-IT" sz="1100" b="1" dirty="0">
                <a:solidFill>
                  <a:srgbClr val="FFFF00"/>
                </a:solidFill>
                <a:latin typeface="Andalus" pitchFamily="18" charset="-78"/>
                <a:cs typeface="Andalus" pitchFamily="18" charset="-78"/>
              </a:rPr>
              <a:t>MACERATA</a:t>
            </a:r>
          </a:p>
        </p:txBody>
      </p:sp>
      <p:sp>
        <p:nvSpPr>
          <p:cNvPr id="23" name="CasellaDiTesto 22"/>
          <p:cNvSpPr txBox="1"/>
          <p:nvPr/>
        </p:nvSpPr>
        <p:spPr>
          <a:xfrm>
            <a:off x="0" y="14469"/>
            <a:ext cx="12192000" cy="523220"/>
          </a:xfrm>
          <a:prstGeom prst="rect">
            <a:avLst/>
          </a:prstGeom>
          <a:noFill/>
        </p:spPr>
        <p:txBody>
          <a:bodyPr wrap="square" rtlCol="0">
            <a:spAutoFit/>
          </a:bodyPr>
          <a:lstStyle/>
          <a:p>
            <a:pPr algn="ctr"/>
            <a:r>
              <a:rPr lang="it-IT" sz="2800" b="1" u="sng" dirty="0">
                <a:solidFill>
                  <a:srgbClr val="FF3300"/>
                </a:solidFill>
                <a:latin typeface="Andalus" pitchFamily="18" charset="-78"/>
                <a:cs typeface="Andalus" pitchFamily="18" charset="-78"/>
              </a:rPr>
              <a:t>RETE ODONTOIATRICA REGIONE MARCHE </a:t>
            </a:r>
          </a:p>
        </p:txBody>
      </p:sp>
      <p:pic>
        <p:nvPicPr>
          <p:cNvPr id="4" name="Immagine 3"/>
          <p:cNvPicPr>
            <a:picLocks noChangeAspect="1"/>
          </p:cNvPicPr>
          <p:nvPr/>
        </p:nvPicPr>
        <p:blipFill rotWithShape="1">
          <a:blip r:embed="rId3">
            <a:extLst>
              <a:ext uri="{28A0092B-C50C-407E-A947-70E740481C1C}">
                <a14:useLocalDpi xmlns:a14="http://schemas.microsoft.com/office/drawing/2010/main" val="0"/>
              </a:ext>
            </a:extLst>
          </a:blip>
          <a:srcRect l="51305" t="14680" r="1917" b="44951"/>
          <a:stretch/>
        </p:blipFill>
        <p:spPr>
          <a:xfrm>
            <a:off x="5461542" y="1810332"/>
            <a:ext cx="1268917" cy="900522"/>
          </a:xfrm>
          <a:prstGeom prst="rect">
            <a:avLst/>
          </a:prstGeom>
        </p:spPr>
      </p:pic>
      <p:sp>
        <p:nvSpPr>
          <p:cNvPr id="24" name="CasellaDiTesto 23"/>
          <p:cNvSpPr txBox="1"/>
          <p:nvPr/>
        </p:nvSpPr>
        <p:spPr>
          <a:xfrm>
            <a:off x="4587923" y="2719851"/>
            <a:ext cx="3016155" cy="523220"/>
          </a:xfrm>
          <a:prstGeom prst="rect">
            <a:avLst/>
          </a:prstGeom>
          <a:noFill/>
        </p:spPr>
        <p:txBody>
          <a:bodyPr wrap="square" rtlCol="0">
            <a:spAutoFit/>
          </a:bodyPr>
          <a:lstStyle/>
          <a:p>
            <a:pPr algn="ctr"/>
            <a:r>
              <a:rPr lang="it-IT" sz="1400" b="1" dirty="0">
                <a:solidFill>
                  <a:srgbClr val="FF0000"/>
                </a:solidFill>
                <a:latin typeface="Andalus" pitchFamily="18" charset="-78"/>
                <a:cs typeface="Andalus" pitchFamily="18" charset="-78"/>
              </a:rPr>
              <a:t>U.O.C. Odontostomatologia e Chirurgia orale</a:t>
            </a:r>
          </a:p>
        </p:txBody>
      </p:sp>
      <p:sp>
        <p:nvSpPr>
          <p:cNvPr id="2" name="CasellaDiTesto 1"/>
          <p:cNvSpPr txBox="1"/>
          <p:nvPr/>
        </p:nvSpPr>
        <p:spPr>
          <a:xfrm>
            <a:off x="5581245" y="5403505"/>
            <a:ext cx="811441" cy="369332"/>
          </a:xfrm>
          <a:prstGeom prst="rect">
            <a:avLst/>
          </a:prstGeom>
          <a:noFill/>
        </p:spPr>
        <p:txBody>
          <a:bodyPr wrap="none" rtlCol="0">
            <a:spAutoFit/>
          </a:bodyPr>
          <a:lstStyle/>
          <a:p>
            <a:r>
              <a:rPr lang="it-IT" b="1" dirty="0"/>
              <a:t>SPOKE</a:t>
            </a:r>
          </a:p>
        </p:txBody>
      </p:sp>
      <p:sp>
        <p:nvSpPr>
          <p:cNvPr id="20" name="CasellaDiTesto 19"/>
          <p:cNvSpPr txBox="1"/>
          <p:nvPr/>
        </p:nvSpPr>
        <p:spPr>
          <a:xfrm>
            <a:off x="3043451" y="6288545"/>
            <a:ext cx="5532631" cy="369332"/>
          </a:xfrm>
          <a:prstGeom prst="rect">
            <a:avLst/>
          </a:prstGeom>
          <a:noFill/>
        </p:spPr>
        <p:txBody>
          <a:bodyPr wrap="square" rtlCol="0">
            <a:spAutoFit/>
          </a:bodyPr>
          <a:lstStyle/>
          <a:p>
            <a:pPr algn="ctr"/>
            <a:r>
              <a:rPr lang="it-IT" b="1" dirty="0">
                <a:latin typeface="Andalus" pitchFamily="18" charset="-78"/>
                <a:cs typeface="Andalus" pitchFamily="18" charset="-78"/>
              </a:rPr>
              <a:t>AMBULATORI ODONTOIATRICI TERRITORIALI</a:t>
            </a:r>
          </a:p>
        </p:txBody>
      </p:sp>
      <p:sp>
        <p:nvSpPr>
          <p:cNvPr id="6" name="Freccia bidirezionale orizzontale 5"/>
          <p:cNvSpPr/>
          <p:nvPr/>
        </p:nvSpPr>
        <p:spPr>
          <a:xfrm rot="5400000">
            <a:off x="5691016" y="3346552"/>
            <a:ext cx="668097" cy="375800"/>
          </a:xfrm>
          <a:prstGeom prst="leftRightArrow">
            <a:avLst>
              <a:gd name="adj1" fmla="val 26457"/>
              <a:gd name="adj2" fmla="val 60139"/>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7" name="Freccia in su 6"/>
          <p:cNvSpPr/>
          <p:nvPr/>
        </p:nvSpPr>
        <p:spPr>
          <a:xfrm>
            <a:off x="5826464" y="5716374"/>
            <a:ext cx="377920" cy="543596"/>
          </a:xfrm>
          <a:prstGeom prst="upArrow">
            <a:avLst>
              <a:gd name="adj1" fmla="val 24796"/>
              <a:gd name="adj2" fmla="val 50000"/>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3" name="Picture 2" descr="C:\Users\M\Desktop\Materiale per Asur\Logo\logo NO copyright.png"/>
          <p:cNvPicPr>
            <a:picLocks noChangeAspect="1" noChangeArrowheads="1"/>
          </p:cNvPicPr>
          <p:nvPr/>
        </p:nvPicPr>
        <p:blipFill>
          <a:blip r:embed="rId4" cstate="print"/>
          <a:srcRect/>
          <a:stretch>
            <a:fillRect/>
          </a:stretch>
        </p:blipFill>
        <p:spPr bwMode="auto">
          <a:xfrm>
            <a:off x="5294527" y="593219"/>
            <a:ext cx="1369119" cy="1290063"/>
          </a:xfrm>
          <a:prstGeom prst="rect">
            <a:avLst/>
          </a:prstGeom>
          <a:noFill/>
        </p:spPr>
      </p:pic>
      <p:pic>
        <p:nvPicPr>
          <p:cNvPr id="22" name="Picture 4" descr="logo_regione_marche (1).pdf"/>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720026" y="5338782"/>
            <a:ext cx="1419904" cy="573358"/>
          </a:xfrm>
          <a:prstGeom prst="rect">
            <a:avLst/>
          </a:prstGeom>
        </p:spPr>
      </p:pic>
      <p:pic>
        <p:nvPicPr>
          <p:cNvPr id="25" name="Picture 5" descr="logoVETTORIALEARS.pdf"/>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958230" y="5855571"/>
            <a:ext cx="943495" cy="865947"/>
          </a:xfrm>
          <a:prstGeom prst="rect">
            <a:avLst/>
          </a:prstGeom>
        </p:spPr>
      </p:pic>
    </p:spTree>
    <p:extLst>
      <p:ext uri="{BB962C8B-B14F-4D97-AF65-F5344CB8AC3E}">
        <p14:creationId xmlns:p14="http://schemas.microsoft.com/office/powerpoint/2010/main" val="6153699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1247775" y="191728"/>
            <a:ext cx="7658100" cy="1241237"/>
          </a:xfrm>
          <a:prstGeom prst="rect">
            <a:avLst/>
          </a:prstGeom>
          <a:ln>
            <a:solidFill>
              <a:srgbClr val="FF0000"/>
            </a:solidFill>
          </a:ln>
          <a:effectLst/>
        </p:spPr>
        <p:txBody>
          <a:bodyPr wrap="square">
            <a:spAutoFit/>
          </a:bodyPr>
          <a:lstStyle/>
          <a:p>
            <a:pPr algn="ctr"/>
            <a:r>
              <a:rPr lang="it-IT" sz="3733" b="1" dirty="0">
                <a:solidFill>
                  <a:srgbClr val="0070C0"/>
                </a:solidFill>
              </a:rPr>
              <a:t>PRESA INCARICO DEL PAZIENTE E INTERDISCIPLINARIETÁ</a:t>
            </a:r>
          </a:p>
        </p:txBody>
      </p:sp>
      <p:sp>
        <p:nvSpPr>
          <p:cNvPr id="10" name="Rettangolo 9"/>
          <p:cNvSpPr/>
          <p:nvPr/>
        </p:nvSpPr>
        <p:spPr>
          <a:xfrm>
            <a:off x="623392" y="1688419"/>
            <a:ext cx="5568619" cy="461665"/>
          </a:xfrm>
          <a:prstGeom prst="rect">
            <a:avLst/>
          </a:prstGeom>
        </p:spPr>
        <p:txBody>
          <a:bodyPr wrap="square">
            <a:spAutoFit/>
          </a:bodyPr>
          <a:lstStyle/>
          <a:p>
            <a:r>
              <a:rPr lang="it-IT" sz="2400" b="1" dirty="0"/>
              <a:t>Reparto di Anestesia e Rianimazione</a:t>
            </a:r>
            <a:endParaRPr lang="it-IT" sz="2400" dirty="0"/>
          </a:p>
        </p:txBody>
      </p:sp>
      <p:sp>
        <p:nvSpPr>
          <p:cNvPr id="11" name="Rettangolo 10"/>
          <p:cNvSpPr/>
          <p:nvPr/>
        </p:nvSpPr>
        <p:spPr>
          <a:xfrm>
            <a:off x="7010731" y="1688419"/>
            <a:ext cx="4320480" cy="461665"/>
          </a:xfrm>
          <a:prstGeom prst="rect">
            <a:avLst/>
          </a:prstGeom>
        </p:spPr>
        <p:txBody>
          <a:bodyPr wrap="square">
            <a:spAutoFit/>
          </a:bodyPr>
          <a:lstStyle/>
          <a:p>
            <a:r>
              <a:rPr lang="it-IT" sz="2400" b="1" dirty="0"/>
              <a:t>Reparto di Medicina Interna</a:t>
            </a:r>
            <a:endParaRPr lang="it-IT" sz="2400" dirty="0"/>
          </a:p>
        </p:txBody>
      </p:sp>
      <p:sp>
        <p:nvSpPr>
          <p:cNvPr id="12" name="Rettangolo 11"/>
          <p:cNvSpPr/>
          <p:nvPr/>
        </p:nvSpPr>
        <p:spPr>
          <a:xfrm>
            <a:off x="623392" y="2679185"/>
            <a:ext cx="4416491" cy="461665"/>
          </a:xfrm>
          <a:prstGeom prst="rect">
            <a:avLst/>
          </a:prstGeom>
        </p:spPr>
        <p:txBody>
          <a:bodyPr wrap="square">
            <a:spAutoFit/>
          </a:bodyPr>
          <a:lstStyle/>
          <a:p>
            <a:r>
              <a:rPr lang="it-IT" sz="2400" b="1" dirty="0"/>
              <a:t>Reparto di Neurologia</a:t>
            </a:r>
            <a:endParaRPr lang="it-IT" sz="2400" dirty="0"/>
          </a:p>
        </p:txBody>
      </p:sp>
      <p:sp>
        <p:nvSpPr>
          <p:cNvPr id="2" name="CasellaDiTesto 1"/>
          <p:cNvSpPr txBox="1"/>
          <p:nvPr/>
        </p:nvSpPr>
        <p:spPr>
          <a:xfrm>
            <a:off x="13699067" y="372534"/>
            <a:ext cx="184731" cy="461665"/>
          </a:xfrm>
          <a:prstGeom prst="rect">
            <a:avLst/>
          </a:prstGeom>
          <a:noFill/>
        </p:spPr>
        <p:txBody>
          <a:bodyPr wrap="none" rtlCol="0">
            <a:spAutoFit/>
          </a:bodyPr>
          <a:lstStyle/>
          <a:p>
            <a:endParaRPr lang="it-IT" sz="2400" dirty="0"/>
          </a:p>
        </p:txBody>
      </p:sp>
      <p:sp>
        <p:nvSpPr>
          <p:cNvPr id="17" name="Rettangolo 16"/>
          <p:cNvSpPr/>
          <p:nvPr/>
        </p:nvSpPr>
        <p:spPr>
          <a:xfrm>
            <a:off x="719403" y="3704643"/>
            <a:ext cx="4416491" cy="461665"/>
          </a:xfrm>
          <a:prstGeom prst="rect">
            <a:avLst/>
          </a:prstGeom>
        </p:spPr>
        <p:txBody>
          <a:bodyPr wrap="square">
            <a:spAutoFit/>
          </a:bodyPr>
          <a:lstStyle/>
          <a:p>
            <a:r>
              <a:rPr lang="it-IT" sz="2400" b="1" dirty="0"/>
              <a:t>Reparto di Reumatologia</a:t>
            </a:r>
            <a:endParaRPr lang="it-IT" sz="2400" dirty="0"/>
          </a:p>
        </p:txBody>
      </p:sp>
      <p:sp>
        <p:nvSpPr>
          <p:cNvPr id="18" name="Rettangolo 17"/>
          <p:cNvSpPr/>
          <p:nvPr/>
        </p:nvSpPr>
        <p:spPr>
          <a:xfrm>
            <a:off x="7056107" y="2692124"/>
            <a:ext cx="4416491" cy="461665"/>
          </a:xfrm>
          <a:prstGeom prst="rect">
            <a:avLst/>
          </a:prstGeom>
        </p:spPr>
        <p:txBody>
          <a:bodyPr wrap="square">
            <a:spAutoFit/>
          </a:bodyPr>
          <a:lstStyle/>
          <a:p>
            <a:r>
              <a:rPr lang="it-IT" sz="2400" b="1" dirty="0"/>
              <a:t>Reparto di Pediatria</a:t>
            </a:r>
            <a:endParaRPr lang="it-IT" sz="2400" dirty="0"/>
          </a:p>
        </p:txBody>
      </p:sp>
      <p:sp>
        <p:nvSpPr>
          <p:cNvPr id="19" name="Rettangolo 18"/>
          <p:cNvSpPr/>
          <p:nvPr/>
        </p:nvSpPr>
        <p:spPr>
          <a:xfrm>
            <a:off x="6914720" y="3704643"/>
            <a:ext cx="4416491" cy="461665"/>
          </a:xfrm>
          <a:prstGeom prst="rect">
            <a:avLst/>
          </a:prstGeom>
        </p:spPr>
        <p:txBody>
          <a:bodyPr wrap="square">
            <a:spAutoFit/>
          </a:bodyPr>
          <a:lstStyle/>
          <a:p>
            <a:r>
              <a:rPr lang="it-IT" sz="2400" b="1" dirty="0"/>
              <a:t>Reparto di Otorino-</a:t>
            </a:r>
            <a:r>
              <a:rPr lang="it-IT" sz="2400" b="1" dirty="0" err="1"/>
              <a:t>LaringoIatria</a:t>
            </a:r>
            <a:endParaRPr lang="it-IT" sz="2400" dirty="0"/>
          </a:p>
        </p:txBody>
      </p:sp>
      <p:sp>
        <p:nvSpPr>
          <p:cNvPr id="20" name="Rettangolo 19"/>
          <p:cNvSpPr/>
          <p:nvPr/>
        </p:nvSpPr>
        <p:spPr>
          <a:xfrm>
            <a:off x="723504" y="4766350"/>
            <a:ext cx="4416491" cy="461665"/>
          </a:xfrm>
          <a:prstGeom prst="rect">
            <a:avLst/>
          </a:prstGeom>
        </p:spPr>
        <p:txBody>
          <a:bodyPr wrap="square">
            <a:spAutoFit/>
          </a:bodyPr>
          <a:lstStyle/>
          <a:p>
            <a:r>
              <a:rPr lang="it-IT" sz="2400" b="1" dirty="0"/>
              <a:t>Reparto di Oncologia</a:t>
            </a:r>
            <a:endParaRPr lang="it-IT" sz="2400" dirty="0"/>
          </a:p>
        </p:txBody>
      </p:sp>
      <p:sp>
        <p:nvSpPr>
          <p:cNvPr id="21" name="Rettangolo 20"/>
          <p:cNvSpPr/>
          <p:nvPr/>
        </p:nvSpPr>
        <p:spPr>
          <a:xfrm>
            <a:off x="7010731" y="4766350"/>
            <a:ext cx="4416491" cy="461665"/>
          </a:xfrm>
          <a:prstGeom prst="rect">
            <a:avLst/>
          </a:prstGeom>
        </p:spPr>
        <p:txBody>
          <a:bodyPr wrap="square">
            <a:spAutoFit/>
          </a:bodyPr>
          <a:lstStyle/>
          <a:p>
            <a:r>
              <a:rPr lang="it-IT" sz="2400" b="1" dirty="0"/>
              <a:t>Reparto di Cardiologia</a:t>
            </a:r>
            <a:endParaRPr lang="it-IT" sz="2400" dirty="0"/>
          </a:p>
        </p:txBody>
      </p:sp>
      <p:sp>
        <p:nvSpPr>
          <p:cNvPr id="22" name="Rettangolo 21"/>
          <p:cNvSpPr/>
          <p:nvPr/>
        </p:nvSpPr>
        <p:spPr>
          <a:xfrm>
            <a:off x="3836954" y="5274594"/>
            <a:ext cx="4416491" cy="461665"/>
          </a:xfrm>
          <a:prstGeom prst="rect">
            <a:avLst/>
          </a:prstGeom>
        </p:spPr>
        <p:txBody>
          <a:bodyPr wrap="square">
            <a:spAutoFit/>
          </a:bodyPr>
          <a:lstStyle/>
          <a:p>
            <a:r>
              <a:rPr lang="it-IT" sz="2400" b="1" dirty="0"/>
              <a:t>Clinica di Anatomia patologica</a:t>
            </a:r>
            <a:endParaRPr lang="it-IT" sz="2400" dirty="0"/>
          </a:p>
        </p:txBody>
      </p:sp>
      <p:pic>
        <p:nvPicPr>
          <p:cNvPr id="14" name="Picture 4" descr="logo_regione_marche (1).pdf"/>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73082" y="166695"/>
            <a:ext cx="1419904" cy="573358"/>
          </a:xfrm>
          <a:prstGeom prst="rect">
            <a:avLst/>
          </a:prstGeom>
        </p:spPr>
      </p:pic>
      <p:pic>
        <p:nvPicPr>
          <p:cNvPr id="15" name="Picture 5" descr="logoVETTORIALEARS.pdf"/>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1286" y="683484"/>
            <a:ext cx="943495" cy="865947"/>
          </a:xfrm>
          <a:prstGeom prst="rect">
            <a:avLst/>
          </a:prstGeom>
        </p:spPr>
      </p:pic>
      <p:sp>
        <p:nvSpPr>
          <p:cNvPr id="16" name="Rettangolo 15"/>
          <p:cNvSpPr/>
          <p:nvPr/>
        </p:nvSpPr>
        <p:spPr>
          <a:xfrm>
            <a:off x="596702" y="5892260"/>
            <a:ext cx="11036697" cy="461665"/>
          </a:xfrm>
          <a:prstGeom prst="rect">
            <a:avLst/>
          </a:prstGeom>
        </p:spPr>
        <p:txBody>
          <a:bodyPr wrap="square">
            <a:spAutoFit/>
          </a:bodyPr>
          <a:lstStyle/>
          <a:p>
            <a:r>
              <a:rPr lang="it-IT" sz="2400" b="1" dirty="0">
                <a:solidFill>
                  <a:srgbClr val="0070C0"/>
                </a:solidFill>
              </a:rPr>
              <a:t>PERCORSO DIAGNOSTICO-TERAPEUTICO FACILITANTE PAZIENTE </a:t>
            </a:r>
            <a:r>
              <a:rPr lang="it-IT" sz="2400" b="1" i="1" dirty="0">
                <a:solidFill>
                  <a:srgbClr val="0070C0"/>
                </a:solidFill>
              </a:rPr>
              <a:t>SPECIAL-NEEDS</a:t>
            </a:r>
            <a:r>
              <a:rPr lang="it-IT" sz="2400" b="1" dirty="0">
                <a:solidFill>
                  <a:srgbClr val="0070C0"/>
                </a:solidFill>
              </a:rPr>
              <a:t> </a:t>
            </a:r>
            <a:endParaRPr lang="it-IT" sz="2400" dirty="0">
              <a:solidFill>
                <a:srgbClr val="0070C0"/>
              </a:solidFill>
            </a:endParaRPr>
          </a:p>
        </p:txBody>
      </p:sp>
    </p:spTree>
    <p:extLst>
      <p:ext uri="{BB962C8B-B14F-4D97-AF65-F5344CB8AC3E}">
        <p14:creationId xmlns:p14="http://schemas.microsoft.com/office/powerpoint/2010/main" val="7891911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9830" y="1572694"/>
            <a:ext cx="3429000" cy="457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 name="Gruppo 3"/>
          <p:cNvGrpSpPr/>
          <p:nvPr/>
        </p:nvGrpSpPr>
        <p:grpSpPr>
          <a:xfrm>
            <a:off x="6153301" y="1549431"/>
            <a:ext cx="3973512" cy="4618527"/>
            <a:chOff x="5208588" y="1601298"/>
            <a:chExt cx="3973512" cy="4618527"/>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08588" y="1609319"/>
              <a:ext cx="3973512" cy="46105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Immagine 5"/>
            <p:cNvPicPr>
              <a:picLocks noChangeAspect="1"/>
            </p:cNvPicPr>
            <p:nvPr/>
          </p:nvPicPr>
          <p:blipFill rotWithShape="1">
            <a:blip r:embed="rId4">
              <a:extLst>
                <a:ext uri="{28A0092B-C50C-407E-A947-70E740481C1C}">
                  <a14:useLocalDpi xmlns:a14="http://schemas.microsoft.com/office/drawing/2010/main" val="0"/>
                </a:ext>
              </a:extLst>
            </a:blip>
            <a:srcRect l="51305" t="14680" r="1917" b="44951"/>
            <a:stretch/>
          </p:blipFill>
          <p:spPr>
            <a:xfrm>
              <a:off x="7610476" y="1609319"/>
              <a:ext cx="1348834" cy="991006"/>
            </a:xfrm>
            <a:prstGeom prst="rect">
              <a:avLst/>
            </a:prstGeom>
          </p:spPr>
        </p:pic>
        <p:pic>
          <p:nvPicPr>
            <p:cNvPr id="7" name="Picture 4" descr="logo_regione_marche (1).pdf"/>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419567" y="1631781"/>
              <a:ext cx="860192" cy="347346"/>
            </a:xfrm>
            <a:prstGeom prst="rect">
              <a:avLst/>
            </a:prstGeom>
          </p:spPr>
        </p:pic>
        <p:pic>
          <p:nvPicPr>
            <p:cNvPr id="8" name="Picture 5" descr="logoVETTORIALEARS.pdf"/>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777289" y="1601298"/>
              <a:ext cx="443141" cy="406718"/>
            </a:xfrm>
            <a:prstGeom prst="rect">
              <a:avLst/>
            </a:prstGeom>
          </p:spPr>
        </p:pic>
      </p:grpSp>
      <p:pic>
        <p:nvPicPr>
          <p:cNvPr id="10" name="Picture 4" descr="logo_regione_marche (1).pdf"/>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839757" y="166695"/>
            <a:ext cx="1419904" cy="573358"/>
          </a:xfrm>
          <a:prstGeom prst="rect">
            <a:avLst/>
          </a:prstGeom>
        </p:spPr>
      </p:pic>
      <p:pic>
        <p:nvPicPr>
          <p:cNvPr id="11" name="Picture 5" descr="logoVETTORIALEARS.pdf"/>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077961" y="683484"/>
            <a:ext cx="943495" cy="865947"/>
          </a:xfrm>
          <a:prstGeom prst="rect">
            <a:avLst/>
          </a:prstGeom>
        </p:spPr>
      </p:pic>
    </p:spTree>
    <p:extLst>
      <p:ext uri="{BB962C8B-B14F-4D97-AF65-F5344CB8AC3E}">
        <p14:creationId xmlns:p14="http://schemas.microsoft.com/office/powerpoint/2010/main" val="25546024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13699067" y="372534"/>
            <a:ext cx="184731" cy="461665"/>
          </a:xfrm>
          <a:prstGeom prst="rect">
            <a:avLst/>
          </a:prstGeom>
          <a:noFill/>
        </p:spPr>
        <p:txBody>
          <a:bodyPr wrap="none" rtlCol="0">
            <a:spAutoFit/>
          </a:bodyPr>
          <a:lstStyle/>
          <a:p>
            <a:endParaRPr lang="it-IT" sz="2400" dirty="0"/>
          </a:p>
        </p:txBody>
      </p:sp>
      <p:pic>
        <p:nvPicPr>
          <p:cNvPr id="14" name="Picture 4" descr="logo_regione_marche (1).pdf"/>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73082" y="166695"/>
            <a:ext cx="1419904" cy="573358"/>
          </a:xfrm>
          <a:prstGeom prst="rect">
            <a:avLst/>
          </a:prstGeom>
        </p:spPr>
      </p:pic>
      <p:pic>
        <p:nvPicPr>
          <p:cNvPr id="15" name="Picture 5" descr="logoVETTORIALEARS.pdf"/>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1286" y="683484"/>
            <a:ext cx="943495" cy="865947"/>
          </a:xfrm>
          <a:prstGeom prst="rect">
            <a:avLst/>
          </a:prstGeom>
        </p:spPr>
      </p:pic>
      <p:sp>
        <p:nvSpPr>
          <p:cNvPr id="7" name="CasellaDiTesto 6">
            <a:extLst>
              <a:ext uri="{FF2B5EF4-FFF2-40B4-BE49-F238E27FC236}">
                <a16:creationId xmlns:a16="http://schemas.microsoft.com/office/drawing/2014/main" id="{6510CC3F-1769-4B4A-BF37-E44A81397433}"/>
              </a:ext>
            </a:extLst>
          </p:cNvPr>
          <p:cNvSpPr txBox="1"/>
          <p:nvPr/>
        </p:nvSpPr>
        <p:spPr>
          <a:xfrm>
            <a:off x="825844" y="834199"/>
            <a:ext cx="9059562" cy="4526496"/>
          </a:xfrm>
          <a:prstGeom prst="rect">
            <a:avLst/>
          </a:prstGeom>
          <a:noFill/>
        </p:spPr>
        <p:txBody>
          <a:bodyPr wrap="square">
            <a:spAutoFit/>
          </a:bodyPr>
          <a:lstStyle/>
          <a:p>
            <a:pPr algn="ctr">
              <a:lnSpc>
                <a:spcPct val="115000"/>
              </a:lnSpc>
            </a:pPr>
            <a:r>
              <a:rPr lang="it-IT" sz="1800" b="1" dirty="0">
                <a:solidFill>
                  <a:srgbClr val="2D5294"/>
                </a:solidFill>
                <a:effectLst/>
                <a:latin typeface="Times New Roman" panose="02020603050405020304" pitchFamily="18" charset="0"/>
                <a:ea typeface="Times New Roman" panose="02020603050405020304" pitchFamily="18" charset="0"/>
              </a:rPr>
              <a:t>DATI DI ATTIVITA’ ANNO 2024</a:t>
            </a:r>
          </a:p>
          <a:p>
            <a:pPr algn="ctr">
              <a:lnSpc>
                <a:spcPct val="115000"/>
              </a:lnSpc>
            </a:pPr>
            <a:endParaRPr lang="it-IT" sz="1200" b="1" dirty="0">
              <a:effectLst/>
              <a:latin typeface="Times New Roman" panose="02020603050405020304" pitchFamily="18" charset="0"/>
              <a:ea typeface="Times New Roman" panose="02020603050405020304" pitchFamily="18" charset="0"/>
            </a:endParaRPr>
          </a:p>
          <a:p>
            <a:pPr algn="just">
              <a:lnSpc>
                <a:spcPct val="115000"/>
              </a:lnSpc>
            </a:pPr>
            <a:r>
              <a:rPr lang="it-IT" sz="1800" dirty="0">
                <a:effectLst/>
                <a:latin typeface="Times New Roman" panose="02020603050405020304" pitchFamily="18" charset="0"/>
                <a:ea typeface="Times New Roman" panose="02020603050405020304" pitchFamily="18" charset="0"/>
              </a:rPr>
              <a:t>Nel </a:t>
            </a:r>
            <a:r>
              <a:rPr lang="it-IT" b="1" dirty="0">
                <a:solidFill>
                  <a:srgbClr val="2D5294"/>
                </a:solidFill>
                <a:latin typeface="Times New Roman" panose="02020603050405020304" pitchFamily="18" charset="0"/>
              </a:rPr>
              <a:t>2024</a:t>
            </a:r>
            <a:r>
              <a:rPr lang="it-IT" sz="1800" b="1" dirty="0">
                <a:solidFill>
                  <a:srgbClr val="0070C0"/>
                </a:solidFill>
                <a:effectLst/>
                <a:latin typeface="Times New Roman" panose="02020603050405020304" pitchFamily="18" charset="0"/>
                <a:ea typeface="Times New Roman" panose="02020603050405020304" pitchFamily="18" charset="0"/>
              </a:rPr>
              <a:t> </a:t>
            </a:r>
            <a:r>
              <a:rPr lang="it-IT" sz="1800" dirty="0">
                <a:effectLst/>
                <a:latin typeface="Times New Roman" panose="02020603050405020304" pitchFamily="18" charset="0"/>
                <a:ea typeface="Times New Roman" panose="02020603050405020304" pitchFamily="18" charset="0"/>
              </a:rPr>
              <a:t>sono state </a:t>
            </a:r>
            <a:r>
              <a:rPr lang="it-IT" b="1" dirty="0">
                <a:solidFill>
                  <a:srgbClr val="2D5294"/>
                </a:solidFill>
                <a:latin typeface="Times New Roman" panose="02020603050405020304" pitchFamily="18" charset="0"/>
              </a:rPr>
              <a:t>erogate 56163 </a:t>
            </a:r>
            <a:r>
              <a:rPr lang="it-IT" sz="1800" dirty="0">
                <a:effectLst/>
                <a:latin typeface="Times New Roman" panose="02020603050405020304" pitchFamily="18" charset="0"/>
                <a:ea typeface="Times New Roman" panose="02020603050405020304" pitchFamily="18" charset="0"/>
              </a:rPr>
              <a:t>prestazioni, di cui il 46% dalla AST AN, e il 33% dalle AST di PU e Macerata, </a:t>
            </a:r>
          </a:p>
          <a:p>
            <a:pPr algn="just">
              <a:lnSpc>
                <a:spcPct val="115000"/>
              </a:lnSpc>
            </a:pPr>
            <a:r>
              <a:rPr lang="it-IT" sz="1800" dirty="0">
                <a:effectLst/>
                <a:latin typeface="Times New Roman" panose="02020603050405020304" pitchFamily="18" charset="0"/>
                <a:ea typeface="Times New Roman" panose="02020603050405020304" pitchFamily="18" charset="0"/>
              </a:rPr>
              <a:t>evidenziando la necessità di riorganizzare e ottimizzare l’assistenza odontoiatrica sul territorio regionale in modo da rendere l’offerta uniforme e adeguata alle esigenze della popolazione.</a:t>
            </a:r>
          </a:p>
          <a:p>
            <a:pPr algn="just">
              <a:lnSpc>
                <a:spcPct val="115000"/>
              </a:lnSpc>
            </a:pPr>
            <a:endParaRPr lang="it-IT" dirty="0">
              <a:latin typeface="Times New Roman" panose="02020603050405020304" pitchFamily="18" charset="0"/>
              <a:ea typeface="Times New Roman" panose="02020603050405020304" pitchFamily="18" charset="0"/>
            </a:endParaRPr>
          </a:p>
          <a:p>
            <a:pPr algn="just">
              <a:lnSpc>
                <a:spcPct val="115000"/>
              </a:lnSpc>
            </a:pPr>
            <a:endParaRPr lang="it-IT" sz="1200" dirty="0">
              <a:effectLst/>
              <a:latin typeface="Times New Roman" panose="02020603050405020304" pitchFamily="18" charset="0"/>
              <a:ea typeface="Times New Roman" panose="02020603050405020304" pitchFamily="18" charset="0"/>
            </a:endParaRPr>
          </a:p>
          <a:p>
            <a:pPr algn="just">
              <a:lnSpc>
                <a:spcPct val="115000"/>
              </a:lnSpc>
            </a:pPr>
            <a:endParaRPr lang="it-IT" sz="1200" dirty="0">
              <a:effectLst/>
              <a:latin typeface="Times New Roman" panose="02020603050405020304" pitchFamily="18" charset="0"/>
              <a:ea typeface="Times New Roman" panose="02020603050405020304" pitchFamily="18" charset="0"/>
            </a:endParaRPr>
          </a:p>
          <a:p>
            <a:pPr algn="just">
              <a:lnSpc>
                <a:spcPct val="115000"/>
              </a:lnSpc>
            </a:pPr>
            <a:r>
              <a:rPr lang="it-IT" sz="1800" dirty="0">
                <a:effectLst/>
                <a:latin typeface="Times New Roman" panose="02020603050405020304" pitchFamily="18" charset="0"/>
                <a:ea typeface="Times New Roman" panose="02020603050405020304" pitchFamily="18" charset="0"/>
              </a:rPr>
              <a:t>Il </a:t>
            </a:r>
            <a:r>
              <a:rPr lang="it-IT" b="1" dirty="0">
                <a:solidFill>
                  <a:srgbClr val="2D5294"/>
                </a:solidFill>
                <a:latin typeface="Times New Roman" panose="02020603050405020304" pitchFamily="18" charset="0"/>
              </a:rPr>
              <a:t>65% </a:t>
            </a:r>
            <a:r>
              <a:rPr lang="it-IT" sz="1800" dirty="0">
                <a:effectLst/>
                <a:latin typeface="Times New Roman" panose="02020603050405020304" pitchFamily="18" charset="0"/>
                <a:ea typeface="Times New Roman" panose="02020603050405020304" pitchFamily="18" charset="0"/>
              </a:rPr>
              <a:t>delle prestazioni sono state erogate da </a:t>
            </a:r>
            <a:r>
              <a:rPr lang="it-IT" b="1" dirty="0">
                <a:solidFill>
                  <a:srgbClr val="2D5294"/>
                </a:solidFill>
                <a:latin typeface="Times New Roman" panose="02020603050405020304" pitchFamily="18" charset="0"/>
              </a:rPr>
              <a:t>strutture pubbliche del SSR.</a:t>
            </a:r>
          </a:p>
          <a:p>
            <a:pPr algn="just">
              <a:lnSpc>
                <a:spcPct val="115000"/>
              </a:lnSpc>
            </a:pPr>
            <a:endParaRPr lang="it-IT" sz="1800" dirty="0">
              <a:effectLst/>
              <a:latin typeface="Times New Roman" panose="02020603050405020304" pitchFamily="18" charset="0"/>
              <a:ea typeface="Times New Roman" panose="02020603050405020304" pitchFamily="18" charset="0"/>
            </a:endParaRPr>
          </a:p>
          <a:p>
            <a:pPr algn="just">
              <a:lnSpc>
                <a:spcPct val="115000"/>
              </a:lnSpc>
            </a:pPr>
            <a:endParaRPr lang="it-IT" dirty="0">
              <a:latin typeface="Times New Roman" panose="02020603050405020304" pitchFamily="18" charset="0"/>
              <a:ea typeface="Times New Roman" panose="02020603050405020304" pitchFamily="18" charset="0"/>
            </a:endParaRPr>
          </a:p>
          <a:p>
            <a:pPr algn="just">
              <a:lnSpc>
                <a:spcPct val="115000"/>
              </a:lnSpc>
            </a:pPr>
            <a:r>
              <a:rPr lang="it-IT" sz="1800" dirty="0">
                <a:effectLst/>
                <a:latin typeface="Times New Roman" panose="02020603050405020304" pitchFamily="18" charset="0"/>
                <a:ea typeface="Times New Roman" panose="02020603050405020304" pitchFamily="18" charset="0"/>
              </a:rPr>
              <a:t>Circa il </a:t>
            </a:r>
            <a:r>
              <a:rPr lang="it-IT" b="1" dirty="0">
                <a:solidFill>
                  <a:srgbClr val="2D5294"/>
                </a:solidFill>
                <a:latin typeface="Times New Roman" panose="02020603050405020304" pitchFamily="18" charset="0"/>
              </a:rPr>
              <a:t>55%</a:t>
            </a:r>
            <a:r>
              <a:rPr lang="it-IT" sz="1800" dirty="0">
                <a:effectLst/>
                <a:latin typeface="Times New Roman" panose="02020603050405020304" pitchFamily="18" charset="0"/>
                <a:ea typeface="Times New Roman" panose="02020603050405020304" pitchFamily="18" charset="0"/>
              </a:rPr>
              <a:t> delle prestazioni è erogata a cittadini al di </a:t>
            </a:r>
            <a:r>
              <a:rPr lang="it-IT" b="1" dirty="0">
                <a:solidFill>
                  <a:srgbClr val="2D5294"/>
                </a:solidFill>
                <a:latin typeface="Times New Roman" panose="02020603050405020304" pitchFamily="18" charset="0"/>
              </a:rPr>
              <a:t>sopra dei 65 anni </a:t>
            </a:r>
            <a:r>
              <a:rPr lang="it-IT" sz="1800" dirty="0">
                <a:effectLst/>
                <a:latin typeface="Times New Roman" panose="02020603050405020304" pitchFamily="18" charset="0"/>
                <a:ea typeface="Times New Roman" panose="02020603050405020304" pitchFamily="18" charset="0"/>
              </a:rPr>
              <a:t>e il </a:t>
            </a:r>
            <a:r>
              <a:rPr lang="it-IT" b="1" dirty="0">
                <a:solidFill>
                  <a:srgbClr val="2D5294"/>
                </a:solidFill>
                <a:latin typeface="Times New Roman" panose="02020603050405020304" pitchFamily="18" charset="0"/>
              </a:rPr>
              <a:t>28% </a:t>
            </a:r>
            <a:r>
              <a:rPr lang="it-IT" sz="1800" dirty="0">
                <a:effectLst/>
                <a:latin typeface="Times New Roman" panose="02020603050405020304" pitchFamily="18" charset="0"/>
                <a:ea typeface="Times New Roman" panose="02020603050405020304" pitchFamily="18" charset="0"/>
              </a:rPr>
              <a:t>è stato erogato a </a:t>
            </a:r>
            <a:r>
              <a:rPr lang="it-IT" b="1" dirty="0">
                <a:solidFill>
                  <a:srgbClr val="2D5294"/>
                </a:solidFill>
                <a:latin typeface="Times New Roman" panose="02020603050405020304" pitchFamily="18" charset="0"/>
              </a:rPr>
              <a:t>persone in condizioni di vulnerabilità clinica.</a:t>
            </a:r>
          </a:p>
          <a:p>
            <a:pPr algn="just">
              <a:lnSpc>
                <a:spcPct val="115000"/>
              </a:lnSpc>
            </a:pPr>
            <a:r>
              <a:rPr lang="it-IT" sz="1800" dirty="0">
                <a:solidFill>
                  <a:srgbClr val="2D5294"/>
                </a:solidFill>
                <a:effectLst/>
                <a:latin typeface="Times New Roman" panose="02020603050405020304" pitchFamily="18" charset="0"/>
                <a:ea typeface="Times New Roman" panose="02020603050405020304" pitchFamily="18" charset="0"/>
              </a:rPr>
              <a:t> </a:t>
            </a:r>
            <a:endParaRPr lang="it-IT" sz="1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314160152"/>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987</TotalTime>
  <Words>998</Words>
  <Application>Microsoft Office PowerPoint</Application>
  <PresentationFormat>Widescreen</PresentationFormat>
  <Paragraphs>166</Paragraphs>
  <Slides>12</Slides>
  <Notes>0</Notes>
  <HiddenSlides>0</HiddenSlides>
  <MMClips>0</MMClips>
  <ScaleCrop>false</ScaleCrop>
  <HeadingPairs>
    <vt:vector size="8" baseType="variant">
      <vt:variant>
        <vt:lpstr>Caratteri utilizzati</vt:lpstr>
      </vt:variant>
      <vt:variant>
        <vt:i4>7</vt:i4>
      </vt:variant>
      <vt:variant>
        <vt:lpstr>Tema</vt:lpstr>
      </vt:variant>
      <vt:variant>
        <vt:i4>1</vt:i4>
      </vt:variant>
      <vt:variant>
        <vt:lpstr>Server OLE incorporati</vt:lpstr>
      </vt:variant>
      <vt:variant>
        <vt:i4>1</vt:i4>
      </vt:variant>
      <vt:variant>
        <vt:lpstr>Titoli diapositive</vt:lpstr>
      </vt:variant>
      <vt:variant>
        <vt:i4>12</vt:i4>
      </vt:variant>
    </vt:vector>
  </HeadingPairs>
  <TitlesOfParts>
    <vt:vector size="21" baseType="lpstr">
      <vt:lpstr>Andalus</vt:lpstr>
      <vt:lpstr>Arial</vt:lpstr>
      <vt:lpstr>Calibri</vt:lpstr>
      <vt:lpstr>Calibri Light</vt:lpstr>
      <vt:lpstr>SFNS Display</vt:lpstr>
      <vt:lpstr>Times New Roman</vt:lpstr>
      <vt:lpstr>Wingdings</vt:lpstr>
      <vt:lpstr>Tema di Office</vt:lpstr>
      <vt:lpstr>Presentation</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N.2</dc:creator>
  <cp:lastModifiedBy>Stefania Gratti Regione Marche</cp:lastModifiedBy>
  <cp:revision>49</cp:revision>
  <dcterms:created xsi:type="dcterms:W3CDTF">2024-12-27T10:44:55Z</dcterms:created>
  <dcterms:modified xsi:type="dcterms:W3CDTF">2025-07-22T09:04:59Z</dcterms:modified>
</cp:coreProperties>
</file>